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2"/>
  </p:notesMasterIdLst>
  <p:handoutMasterIdLst>
    <p:handoutMasterId r:id="rId53"/>
  </p:handoutMasterIdLst>
  <p:sldIdLst>
    <p:sldId id="256" r:id="rId2"/>
    <p:sldId id="477" r:id="rId3"/>
    <p:sldId id="437" r:id="rId4"/>
    <p:sldId id="460" r:id="rId5"/>
    <p:sldId id="463" r:id="rId6"/>
    <p:sldId id="461" r:id="rId7"/>
    <p:sldId id="476" r:id="rId8"/>
    <p:sldId id="478" r:id="rId9"/>
    <p:sldId id="483" r:id="rId10"/>
    <p:sldId id="462" r:id="rId11"/>
    <p:sldId id="445" r:id="rId12"/>
    <p:sldId id="444" r:id="rId13"/>
    <p:sldId id="465" r:id="rId14"/>
    <p:sldId id="479" r:id="rId15"/>
    <p:sldId id="466" r:id="rId16"/>
    <p:sldId id="471" r:id="rId17"/>
    <p:sldId id="467" r:id="rId18"/>
    <p:sldId id="468" r:id="rId19"/>
    <p:sldId id="469" r:id="rId20"/>
    <p:sldId id="470" r:id="rId21"/>
    <p:sldId id="495" r:id="rId22"/>
    <p:sldId id="480" r:id="rId23"/>
    <p:sldId id="481" r:id="rId24"/>
    <p:sldId id="516" r:id="rId25"/>
    <p:sldId id="482" r:id="rId26"/>
    <p:sldId id="490" r:id="rId27"/>
    <p:sldId id="491" r:id="rId28"/>
    <p:sldId id="484" r:id="rId29"/>
    <p:sldId id="485" r:id="rId30"/>
    <p:sldId id="492" r:id="rId31"/>
    <p:sldId id="486" r:id="rId32"/>
    <p:sldId id="493" r:id="rId33"/>
    <p:sldId id="497" r:id="rId34"/>
    <p:sldId id="504" r:id="rId35"/>
    <p:sldId id="506" r:id="rId36"/>
    <p:sldId id="488" r:id="rId37"/>
    <p:sldId id="512" r:id="rId38"/>
    <p:sldId id="499" r:id="rId39"/>
    <p:sldId id="510" r:id="rId40"/>
    <p:sldId id="508" r:id="rId41"/>
    <p:sldId id="517" r:id="rId42"/>
    <p:sldId id="518" r:id="rId43"/>
    <p:sldId id="519" r:id="rId44"/>
    <p:sldId id="520" r:id="rId45"/>
    <p:sldId id="521" r:id="rId46"/>
    <p:sldId id="522" r:id="rId47"/>
    <p:sldId id="523" r:id="rId48"/>
    <p:sldId id="524" r:id="rId49"/>
    <p:sldId id="502" r:id="rId50"/>
    <p:sldId id="503" r:id="rId5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an Gregory" initials="JR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4" autoAdjust="0"/>
    <p:restoredTop sz="64005" autoAdjust="0"/>
  </p:normalViewPr>
  <p:slideViewPr>
    <p:cSldViewPr>
      <p:cViewPr varScale="1">
        <p:scale>
          <a:sx n="55" d="100"/>
          <a:sy n="55" d="100"/>
        </p:scale>
        <p:origin x="2275" y="34"/>
      </p:cViewPr>
      <p:guideLst>
        <p:guide orient="horz" pos="2160"/>
        <p:guide pos="2880"/>
      </p:guideLst>
    </p:cSldViewPr>
  </p:slideViewPr>
  <p:outlineViewPr>
    <p:cViewPr>
      <p:scale>
        <a:sx n="33" d="100"/>
        <a:sy n="33" d="100"/>
      </p:scale>
      <p:origin x="48" y="20526"/>
    </p:cViewPr>
  </p:outlineViewPr>
  <p:notesTextViewPr>
    <p:cViewPr>
      <p:scale>
        <a:sx n="3" d="2"/>
        <a:sy n="3" d="2"/>
      </p:scale>
      <p:origin x="0" y="0"/>
    </p:cViewPr>
  </p:notesTextViewPr>
  <p:sorterViewPr>
    <p:cViewPr>
      <p:scale>
        <a:sx n="50" d="100"/>
        <a:sy n="50" d="100"/>
      </p:scale>
      <p:origin x="0" y="2814"/>
    </p:cViewPr>
  </p:sorterViewPr>
  <p:notesViewPr>
    <p:cSldViewPr>
      <p:cViewPr varScale="1">
        <p:scale>
          <a:sx n="84" d="100"/>
          <a:sy n="84" d="100"/>
        </p:scale>
        <p:origin x="379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300"/>
            </a:lvl1pPr>
          </a:lstStyle>
          <a:p>
            <a:endParaRPr lang="en-US"/>
          </a:p>
        </p:txBody>
      </p:sp>
      <p:sp>
        <p:nvSpPr>
          <p:cNvPr id="3" name="Date Placeholder 2"/>
          <p:cNvSpPr>
            <a:spLocks noGrp="1"/>
          </p:cNvSpPr>
          <p:nvPr>
            <p:ph type="dt" sz="quarter" idx="1"/>
          </p:nvPr>
        </p:nvSpPr>
        <p:spPr>
          <a:xfrm>
            <a:off x="3978131" y="0"/>
            <a:ext cx="3043343" cy="465455"/>
          </a:xfrm>
          <a:prstGeom prst="rect">
            <a:avLst/>
          </a:prstGeom>
        </p:spPr>
        <p:txBody>
          <a:bodyPr vert="horz" lIns="93317" tIns="46659" rIns="93317" bIns="46659" rtlCol="0"/>
          <a:lstStyle>
            <a:lvl1pPr algn="r">
              <a:defRPr sz="1300"/>
            </a:lvl1pPr>
          </a:lstStyle>
          <a:p>
            <a:fld id="{09BD3959-509C-4A72-B5A4-997C0A1CBDCD}" type="datetimeFigureOut">
              <a:rPr lang="en-US" smtClean="0"/>
              <a:pPr/>
              <a:t>12/5/2019</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300"/>
            </a:lvl1pPr>
          </a:lstStyle>
          <a:p>
            <a:endParaRPr lang="en-US"/>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317" tIns="46659" rIns="93317" bIns="46659" rtlCol="0" anchor="b"/>
          <a:lstStyle>
            <a:lvl1pPr algn="r">
              <a:defRPr sz="1300"/>
            </a:lvl1pPr>
          </a:lstStyle>
          <a:p>
            <a:fld id="{4FCD9825-97FF-44E1-BA0D-EB65935258A1}" type="slidenum">
              <a:rPr lang="en-US" smtClean="0"/>
              <a:pPr/>
              <a:t>‹#›</a:t>
            </a:fld>
            <a:endParaRPr lang="en-US"/>
          </a:p>
        </p:txBody>
      </p:sp>
    </p:spTree>
    <p:extLst>
      <p:ext uri="{BB962C8B-B14F-4D97-AF65-F5344CB8AC3E}">
        <p14:creationId xmlns:p14="http://schemas.microsoft.com/office/powerpoint/2010/main" val="888140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649" cy="466379"/>
          </a:xfrm>
          <a:prstGeom prst="rect">
            <a:avLst/>
          </a:prstGeom>
        </p:spPr>
        <p:txBody>
          <a:bodyPr vert="horz" lIns="88276" tIns="44138" rIns="88276" bIns="44138" rtlCol="0"/>
          <a:lstStyle>
            <a:lvl1pPr algn="l">
              <a:defRPr sz="1200"/>
            </a:lvl1pPr>
          </a:lstStyle>
          <a:p>
            <a:endParaRPr lang="en-US"/>
          </a:p>
        </p:txBody>
      </p:sp>
      <p:sp>
        <p:nvSpPr>
          <p:cNvPr id="3" name="Date Placeholder 2"/>
          <p:cNvSpPr>
            <a:spLocks noGrp="1"/>
          </p:cNvSpPr>
          <p:nvPr>
            <p:ph type="dt" idx="1"/>
          </p:nvPr>
        </p:nvSpPr>
        <p:spPr>
          <a:xfrm>
            <a:off x="3977928" y="0"/>
            <a:ext cx="3043649" cy="466379"/>
          </a:xfrm>
          <a:prstGeom prst="rect">
            <a:avLst/>
          </a:prstGeom>
        </p:spPr>
        <p:txBody>
          <a:bodyPr vert="horz" lIns="88276" tIns="44138" rIns="88276" bIns="44138" rtlCol="0"/>
          <a:lstStyle>
            <a:lvl1pPr algn="r">
              <a:defRPr sz="1200"/>
            </a:lvl1pPr>
          </a:lstStyle>
          <a:p>
            <a:fld id="{FE333D84-1F0A-49E7-B3BE-99859C419BAB}" type="datetimeFigureOut">
              <a:rPr lang="en-US" smtClean="0"/>
              <a:t>12/5/2019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88276" tIns="44138" rIns="88276" bIns="44138" rtlCol="0" anchor="ctr"/>
          <a:lstStyle/>
          <a:p>
            <a:endParaRPr lang="en-US"/>
          </a:p>
        </p:txBody>
      </p:sp>
      <p:sp>
        <p:nvSpPr>
          <p:cNvPr id="5" name="Notes Placeholder 4"/>
          <p:cNvSpPr>
            <a:spLocks noGrp="1"/>
          </p:cNvSpPr>
          <p:nvPr>
            <p:ph type="body" sz="quarter" idx="3"/>
          </p:nvPr>
        </p:nvSpPr>
        <p:spPr>
          <a:xfrm>
            <a:off x="702616" y="4480621"/>
            <a:ext cx="5617870" cy="3664842"/>
          </a:xfrm>
          <a:prstGeom prst="rect">
            <a:avLst/>
          </a:prstGeom>
        </p:spPr>
        <p:txBody>
          <a:bodyPr vert="horz" lIns="88276" tIns="44138" rIns="88276" bIns="441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722"/>
            <a:ext cx="3043649" cy="466378"/>
          </a:xfrm>
          <a:prstGeom prst="rect">
            <a:avLst/>
          </a:prstGeom>
        </p:spPr>
        <p:txBody>
          <a:bodyPr vert="horz" lIns="88276" tIns="44138" rIns="88276" bIns="44138" rtlCol="0" anchor="b"/>
          <a:lstStyle>
            <a:lvl1pPr algn="l">
              <a:defRPr sz="1200"/>
            </a:lvl1pPr>
          </a:lstStyle>
          <a:p>
            <a:endParaRPr lang="en-US"/>
          </a:p>
        </p:txBody>
      </p:sp>
      <p:sp>
        <p:nvSpPr>
          <p:cNvPr id="7" name="Slide Number Placeholder 6"/>
          <p:cNvSpPr>
            <a:spLocks noGrp="1"/>
          </p:cNvSpPr>
          <p:nvPr>
            <p:ph type="sldNum" sz="quarter" idx="5"/>
          </p:nvPr>
        </p:nvSpPr>
        <p:spPr>
          <a:xfrm>
            <a:off x="3977928" y="8842722"/>
            <a:ext cx="3043649" cy="466378"/>
          </a:xfrm>
          <a:prstGeom prst="rect">
            <a:avLst/>
          </a:prstGeom>
        </p:spPr>
        <p:txBody>
          <a:bodyPr vert="horz" lIns="88276" tIns="44138" rIns="88276" bIns="44138" rtlCol="0" anchor="b"/>
          <a:lstStyle>
            <a:lvl1pPr algn="r">
              <a:defRPr sz="1200"/>
            </a:lvl1pPr>
          </a:lstStyle>
          <a:p>
            <a:fld id="{9DCBB068-6596-4798-8DDA-50A0669435A1}" type="slidenum">
              <a:rPr lang="en-US" smtClean="0"/>
              <a:t>‹#›</a:t>
            </a:fld>
            <a:endParaRPr lang="en-US"/>
          </a:p>
        </p:txBody>
      </p:sp>
    </p:spTree>
    <p:extLst>
      <p:ext uri="{BB962C8B-B14F-4D97-AF65-F5344CB8AC3E}">
        <p14:creationId xmlns:p14="http://schemas.microsoft.com/office/powerpoint/2010/main" val="362664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“there is a reasonable probability that, had the evidence been disclosed to the defense, the result of the proceeding would have been different.” </a:t>
            </a:r>
            <a:r>
              <a:rPr lang="en-US" i="1" dirty="0"/>
              <a:t>U.S. v. Bagley</a:t>
            </a:r>
            <a:r>
              <a:rPr lang="en-US" dirty="0"/>
              <a:t>, 473 U.S. 667, 682 (1985). A reasonable probability is one “sufficient to undermine confidence in the outcome.” </a:t>
            </a:r>
            <a:r>
              <a:rPr lang="en-US" i="1" dirty="0"/>
              <a:t>Id.</a:t>
            </a:r>
            <a:r>
              <a:rPr lang="en-US" dirty="0"/>
              <a:t> specific request: there exists a reasonable </a:t>
            </a:r>
            <a:r>
              <a:rPr lang="en-US" i="1" dirty="0"/>
              <a:t>possibility</a:t>
            </a:r>
            <a:r>
              <a:rPr lang="en-US" dirty="0"/>
              <a:t>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DCBB068-6596-4798-8DDA-50A0669435A1}" type="slidenum">
              <a:rPr lang="en-US" smtClean="0"/>
              <a:t>4</a:t>
            </a:fld>
            <a:endParaRPr lang="en-US"/>
          </a:p>
        </p:txBody>
      </p:sp>
    </p:spTree>
    <p:extLst>
      <p:ext uri="{BB962C8B-B14F-4D97-AF65-F5344CB8AC3E}">
        <p14:creationId xmlns:p14="http://schemas.microsoft.com/office/powerpoint/2010/main" val="1288690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At</a:t>
            </a:r>
            <a:r>
              <a:rPr lang="en-US" i="0" u="none" baseline="0" dirty="0"/>
              <a:t> trial, the Clark County District Attorney’s office indicated they had nothing to do with the federal corruption investigation into Judge Bongiovanni. Judge Bongiovanni indicated that he also did not know that the CCDA or Metro had anything to do with the investigation.</a:t>
            </a:r>
          </a:p>
          <a:p>
            <a:endParaRPr lang="en-US" i="0" u="none" baseline="0" dirty="0"/>
          </a:p>
          <a:p>
            <a:r>
              <a:rPr lang="en-US" i="0" u="none" baseline="0" dirty="0"/>
              <a:t>During post-conviction, we presented evidence that in fact the DA was heavily involved in the federal investigation. They arranged for a fake case to go through Judge Bongiovanni’s court. Metro was also involved, in the arrest. The judge knew that the DA and Metro were involved at the time of </a:t>
            </a:r>
            <a:r>
              <a:rPr lang="en-US" i="0" u="none" baseline="0" dirty="0" err="1"/>
              <a:t>Rippo’s</a:t>
            </a:r>
            <a:r>
              <a:rPr lang="en-US" i="0" u="none" baseline="0" dirty="0"/>
              <a:t> case.</a:t>
            </a:r>
          </a:p>
          <a:p>
            <a:endParaRPr lang="en-US" i="0" u="none" baseline="0" dirty="0"/>
          </a:p>
          <a:p>
            <a:r>
              <a:rPr lang="en-US" i="0" u="none" baseline="0" dirty="0"/>
              <a:t>Potential for bias in favor of the DA’s office</a:t>
            </a:r>
            <a:endParaRPr lang="en-US" i="0" u="none" dirty="0"/>
          </a:p>
        </p:txBody>
      </p:sp>
      <p:sp>
        <p:nvSpPr>
          <p:cNvPr id="4" name="Slide Number Placeholder 3"/>
          <p:cNvSpPr>
            <a:spLocks noGrp="1"/>
          </p:cNvSpPr>
          <p:nvPr>
            <p:ph type="sldNum" sz="quarter" idx="10"/>
          </p:nvPr>
        </p:nvSpPr>
        <p:spPr/>
        <p:txBody>
          <a:bodyPr/>
          <a:lstStyle/>
          <a:p>
            <a:fld id="{9DCBB068-6596-4798-8DDA-50A0669435A1}" type="slidenum">
              <a:rPr lang="en-US" smtClean="0"/>
              <a:t>39</a:t>
            </a:fld>
            <a:endParaRPr lang="en-US"/>
          </a:p>
        </p:txBody>
      </p:sp>
    </p:spTree>
    <p:extLst>
      <p:ext uri="{BB962C8B-B14F-4D97-AF65-F5344CB8AC3E}">
        <p14:creationId xmlns:p14="http://schemas.microsoft.com/office/powerpoint/2010/main" val="995329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flawed forensic evidence at trial violated the right to due process because no reasonable juror would have convicted but for the introduction of the flawed testimony. Even if it was true at the time – and our expert agreed she would have said something similar – advancements in science now show it to be flawed. So take what was said then plus what would be testified now = no reasonable juror would convict.</a:t>
            </a:r>
          </a:p>
        </p:txBody>
      </p:sp>
      <p:sp>
        <p:nvSpPr>
          <p:cNvPr id="4" name="Slide Number Placeholder 3"/>
          <p:cNvSpPr>
            <a:spLocks noGrp="1"/>
          </p:cNvSpPr>
          <p:nvPr>
            <p:ph type="sldNum" sz="quarter" idx="5"/>
          </p:nvPr>
        </p:nvSpPr>
        <p:spPr/>
        <p:txBody>
          <a:bodyPr/>
          <a:lstStyle/>
          <a:p>
            <a:fld id="{9DCBB068-6596-4798-8DDA-50A0669435A1}" type="slidenum">
              <a:rPr lang="en-US" smtClean="0"/>
              <a:t>44</a:t>
            </a:fld>
            <a:endParaRPr lang="en-US"/>
          </a:p>
        </p:txBody>
      </p:sp>
    </p:spTree>
    <p:extLst>
      <p:ext uri="{BB962C8B-B14F-4D97-AF65-F5344CB8AC3E}">
        <p14:creationId xmlns:p14="http://schemas.microsoft.com/office/powerpoint/2010/main" val="365182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argued at trial it was medically impossible for Tamara to die from a short fall. They said her injuries: retinal hemorrhages, cerebral edema and subdural hemorrhages could only be the result of the intentional infliction of force, SBS. The last person with her was </a:t>
            </a:r>
            <a:r>
              <a:rPr lang="en-US" dirty="0" err="1"/>
              <a:t>hanson</a:t>
            </a:r>
            <a:r>
              <a:rPr lang="en-US" dirty="0"/>
              <a:t>, therefore he did it. </a:t>
            </a:r>
          </a:p>
        </p:txBody>
      </p:sp>
      <p:sp>
        <p:nvSpPr>
          <p:cNvPr id="4" name="Slide Number Placeholder 3"/>
          <p:cNvSpPr>
            <a:spLocks noGrp="1"/>
          </p:cNvSpPr>
          <p:nvPr>
            <p:ph type="sldNum" sz="quarter" idx="5"/>
          </p:nvPr>
        </p:nvSpPr>
        <p:spPr/>
        <p:txBody>
          <a:bodyPr/>
          <a:lstStyle/>
          <a:p>
            <a:fld id="{9DCBB068-6596-4798-8DDA-50A0669435A1}" type="slidenum">
              <a:rPr lang="en-US" smtClean="0"/>
              <a:t>45</a:t>
            </a:fld>
            <a:endParaRPr lang="en-US"/>
          </a:p>
        </p:txBody>
      </p:sp>
    </p:spTree>
    <p:extLst>
      <p:ext uri="{BB962C8B-B14F-4D97-AF65-F5344CB8AC3E}">
        <p14:creationId xmlns:p14="http://schemas.microsoft.com/office/powerpoint/2010/main" val="2525914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intervening 20 years, advancements in science demonstrate that the</a:t>
            </a:r>
          </a:p>
          <a:p>
            <a:r>
              <a:rPr lang="en-US" dirty="0"/>
              <a:t>testimony at trial was wrong. In fact, Tamara’s injuries could have resulted from a small fall. And even though some medical professionals are not willing to completely let go of shaken baby syndrome (now called Abusive Head Trauma in</a:t>
            </a:r>
          </a:p>
          <a:p>
            <a:r>
              <a:rPr lang="en-US" dirty="0"/>
              <a:t>response to the changing science, Baker’s expert, Dr. Sandra </a:t>
            </a:r>
            <a:r>
              <a:rPr lang="en-US" dirty="0" err="1"/>
              <a:t>Cetl</a:t>
            </a:r>
            <a:r>
              <a:rPr lang="en-US" dirty="0"/>
              <a:t>, agreed that it was unacceptable today to conclude</a:t>
            </a:r>
          </a:p>
          <a:p>
            <a:r>
              <a:rPr lang="en-US" dirty="0"/>
              <a:t>that the mere existence of retinal hemorrhages, cerebral edema, and subdural hemorrhages means that a child was abused. </a:t>
            </a:r>
          </a:p>
          <a:p>
            <a:endParaRPr lang="en-US" dirty="0"/>
          </a:p>
        </p:txBody>
      </p:sp>
      <p:sp>
        <p:nvSpPr>
          <p:cNvPr id="4" name="Slide Number Placeholder 3"/>
          <p:cNvSpPr>
            <a:spLocks noGrp="1"/>
          </p:cNvSpPr>
          <p:nvPr>
            <p:ph type="sldNum" sz="quarter" idx="5"/>
          </p:nvPr>
        </p:nvSpPr>
        <p:spPr/>
        <p:txBody>
          <a:bodyPr/>
          <a:lstStyle/>
          <a:p>
            <a:fld id="{9DCBB068-6596-4798-8DDA-50A0669435A1}" type="slidenum">
              <a:rPr lang="en-US" smtClean="0"/>
              <a:t>47</a:t>
            </a:fld>
            <a:endParaRPr lang="en-US"/>
          </a:p>
        </p:txBody>
      </p:sp>
    </p:spTree>
    <p:extLst>
      <p:ext uri="{BB962C8B-B14F-4D97-AF65-F5344CB8AC3E}">
        <p14:creationId xmlns:p14="http://schemas.microsoft.com/office/powerpoint/2010/main" val="60309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“The </a:t>
            </a:r>
            <a:r>
              <a:rPr lang="en-US" i="1" dirty="0" err="1"/>
              <a:t>Napue</a:t>
            </a:r>
            <a:r>
              <a:rPr lang="en-US" dirty="0"/>
              <a:t> materiality standard is less demanding than </a:t>
            </a:r>
            <a:r>
              <a:rPr lang="en-US" i="1" dirty="0"/>
              <a:t>Brady</a:t>
            </a:r>
            <a:r>
              <a:rPr lang="en-US" dirty="0"/>
              <a:t>.”  </a:t>
            </a:r>
            <a:r>
              <a:rPr lang="en-US" i="1" dirty="0"/>
              <a:t>Reis-Campos v. Biter</a:t>
            </a:r>
            <a:r>
              <a:rPr lang="en-US" dirty="0"/>
              <a:t>, 832 F.3d 968, 976 (9</a:t>
            </a:r>
            <a:r>
              <a:rPr lang="en-US" baseline="30000" dirty="0"/>
              <a:t>th</a:t>
            </a:r>
            <a:r>
              <a:rPr lang="en-US" dirty="0"/>
              <a:t> Cir. 2016).</a:t>
            </a:r>
          </a:p>
          <a:p>
            <a:endParaRPr lang="en-US" dirty="0"/>
          </a:p>
        </p:txBody>
      </p:sp>
      <p:sp>
        <p:nvSpPr>
          <p:cNvPr id="4" name="Slide Number Placeholder 3"/>
          <p:cNvSpPr>
            <a:spLocks noGrp="1"/>
          </p:cNvSpPr>
          <p:nvPr>
            <p:ph type="sldNum" sz="quarter" idx="10"/>
          </p:nvPr>
        </p:nvSpPr>
        <p:spPr/>
        <p:txBody>
          <a:bodyPr/>
          <a:lstStyle/>
          <a:p>
            <a:fld id="{9DCBB068-6596-4798-8DDA-50A0669435A1}" type="slidenum">
              <a:rPr lang="en-US" smtClean="0"/>
              <a:t>5</a:t>
            </a:fld>
            <a:endParaRPr lang="en-US"/>
          </a:p>
        </p:txBody>
      </p:sp>
    </p:spTree>
    <p:extLst>
      <p:ext uri="{BB962C8B-B14F-4D97-AF65-F5344CB8AC3E}">
        <p14:creationId xmlns:p14="http://schemas.microsoft.com/office/powerpoint/2010/main" val="1503725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CBB068-6596-4798-8DDA-50A0669435A1}" type="slidenum">
              <a:rPr lang="en-US" smtClean="0"/>
              <a:t>8</a:t>
            </a:fld>
            <a:endParaRPr lang="en-US"/>
          </a:p>
        </p:txBody>
      </p:sp>
    </p:spTree>
    <p:extLst>
      <p:ext uri="{BB962C8B-B14F-4D97-AF65-F5344CB8AC3E}">
        <p14:creationId xmlns:p14="http://schemas.microsoft.com/office/powerpoint/2010/main" val="185087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CBB068-6596-4798-8DDA-50A0669435A1}" type="slidenum">
              <a:rPr lang="en-US" smtClean="0"/>
              <a:t>17</a:t>
            </a:fld>
            <a:endParaRPr lang="en-US"/>
          </a:p>
        </p:txBody>
      </p:sp>
    </p:spTree>
    <p:extLst>
      <p:ext uri="{BB962C8B-B14F-4D97-AF65-F5344CB8AC3E}">
        <p14:creationId xmlns:p14="http://schemas.microsoft.com/office/powerpoint/2010/main" val="3781238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1984 U.S.</a:t>
            </a:r>
            <a:r>
              <a:rPr lang="en-US" baseline="0" dirty="0"/>
              <a:t> District Court Judge Harry Claiborne becomes first federal judge to serve a prison sentence while serving on the bench.</a:t>
            </a:r>
          </a:p>
          <a:p>
            <a:endParaRPr lang="en-US" dirty="0"/>
          </a:p>
          <a:p>
            <a:r>
              <a:rPr lang="en-US" u="sng" dirty="0"/>
              <a:t>See</a:t>
            </a:r>
            <a:r>
              <a:rPr lang="en-US" u="none" dirty="0"/>
              <a:t> J.M.</a:t>
            </a:r>
            <a:r>
              <a:rPr lang="en-US" u="none" baseline="0" dirty="0"/>
              <a:t> </a:t>
            </a:r>
            <a:r>
              <a:rPr lang="en-US" u="none" baseline="0" dirty="0" err="1"/>
              <a:t>Kalil</a:t>
            </a:r>
            <a:r>
              <a:rPr lang="en-US" u="none" baseline="0" dirty="0"/>
              <a:t> &amp; </a:t>
            </a:r>
            <a:r>
              <a:rPr lang="en-US" u="none" baseline="0" dirty="0" err="1"/>
              <a:t>Carri</a:t>
            </a:r>
            <a:r>
              <a:rPr lang="en-US" u="none" baseline="0" dirty="0"/>
              <a:t> Greer </a:t>
            </a:r>
            <a:r>
              <a:rPr lang="en-US" u="none" baseline="0" dirty="0" err="1"/>
              <a:t>Thevenot</a:t>
            </a:r>
            <a:r>
              <a:rPr lang="en-US" u="none" baseline="0" dirty="0"/>
              <a:t>, </a:t>
            </a:r>
            <a:r>
              <a:rPr lang="en-US" u="sng" baseline="0" dirty="0"/>
              <a:t>Ex-federal judge Claiborne kills self</a:t>
            </a:r>
            <a:r>
              <a:rPr lang="en-US" u="none" baseline="0" dirty="0"/>
              <a:t>, Las Vegas Review-Journal, Jan. 21, 2004 at 1A, 2004 WLNR 918138 (“Though some believed Claiborne was a member of Southern Nevada’s good </a:t>
            </a:r>
            <a:r>
              <a:rPr lang="en-US" u="none" baseline="0" dirty="0" err="1"/>
              <a:t>ol</a:t>
            </a:r>
            <a:r>
              <a:rPr lang="en-US" u="none" baseline="0" dirty="0"/>
              <a:t>’ boy network, who had been caught breaking the law, many believed there was truth to Claiborne’s allegations that he was wrongfully accused by a vengeful Justice Department.”).</a:t>
            </a:r>
            <a:endParaRPr lang="en-US" u="sng" dirty="0"/>
          </a:p>
        </p:txBody>
      </p:sp>
      <p:sp>
        <p:nvSpPr>
          <p:cNvPr id="4" name="Slide Number Placeholder 3"/>
          <p:cNvSpPr>
            <a:spLocks noGrp="1"/>
          </p:cNvSpPr>
          <p:nvPr>
            <p:ph type="sldNum" sz="quarter" idx="10"/>
          </p:nvPr>
        </p:nvSpPr>
        <p:spPr/>
        <p:txBody>
          <a:bodyPr/>
          <a:lstStyle/>
          <a:p>
            <a:fld id="{9DCBB068-6596-4798-8DDA-50A0669435A1}" type="slidenum">
              <a:rPr lang="en-US" smtClean="0"/>
              <a:t>34</a:t>
            </a:fld>
            <a:endParaRPr lang="en-US"/>
          </a:p>
        </p:txBody>
      </p:sp>
    </p:spTree>
    <p:extLst>
      <p:ext uri="{BB962C8B-B14F-4D97-AF65-F5344CB8AC3E}">
        <p14:creationId xmlns:p14="http://schemas.microsoft.com/office/powerpoint/2010/main" val="1272177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certainly violates the Fourteenth Amendment and deprives a defendant in a criminal case of due process of law to subject his liberty or property to the judgment  of a court, the judge of which has a </a:t>
            </a:r>
            <a:r>
              <a:rPr lang="en-US" u="sng" baseline="0" dirty="0"/>
              <a:t>direct, personal, substantial pecuniary interest</a:t>
            </a:r>
            <a:r>
              <a:rPr lang="en-US" u="none" baseline="0" dirty="0"/>
              <a:t> in reaching a conclusion against him in his case.” </a:t>
            </a:r>
            <a:r>
              <a:rPr lang="en-US" u="sng" baseline="0" dirty="0" err="1"/>
              <a:t>Tumey</a:t>
            </a:r>
            <a:r>
              <a:rPr lang="en-US" u="sng" baseline="0" dirty="0"/>
              <a:t> v. Ohio</a:t>
            </a:r>
            <a:r>
              <a:rPr lang="en-US" u="none" baseline="0" dirty="0"/>
              <a:t>, 273 U.S. 510, 523 (1927).</a:t>
            </a:r>
            <a:endParaRPr lang="en-US" dirty="0"/>
          </a:p>
        </p:txBody>
      </p:sp>
      <p:sp>
        <p:nvSpPr>
          <p:cNvPr id="4" name="Slide Number Placeholder 3"/>
          <p:cNvSpPr>
            <a:spLocks noGrp="1"/>
          </p:cNvSpPr>
          <p:nvPr>
            <p:ph type="sldNum" sz="quarter" idx="10"/>
          </p:nvPr>
        </p:nvSpPr>
        <p:spPr/>
        <p:txBody>
          <a:bodyPr/>
          <a:lstStyle/>
          <a:p>
            <a:fld id="{9DCBB068-6596-4798-8DDA-50A0669435A1}" type="slidenum">
              <a:rPr lang="en-US" smtClean="0"/>
              <a:t>35</a:t>
            </a:fld>
            <a:endParaRPr lang="en-US"/>
          </a:p>
        </p:txBody>
      </p:sp>
    </p:spTree>
    <p:extLst>
      <p:ext uri="{BB962C8B-B14F-4D97-AF65-F5344CB8AC3E}">
        <p14:creationId xmlns:p14="http://schemas.microsoft.com/office/powerpoint/2010/main" val="3055080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determining whether recusal is required,</a:t>
            </a:r>
            <a:r>
              <a:rPr lang="en-US" baseline="0" dirty="0"/>
              <a:t> “[t]he inquiry is an objective one. The Court asks not whether the judge is actually subjectively biased, but whether the average judge in his position is ‘likely’ to be neutral, or whether there is an unconstitutional ‘potential for bias.’” </a:t>
            </a:r>
            <a:r>
              <a:rPr lang="en-US" u="sng" baseline="0" dirty="0" err="1"/>
              <a:t>Caperton</a:t>
            </a:r>
            <a:r>
              <a:rPr lang="en-US" u="sng" baseline="0" dirty="0"/>
              <a:t> v. A.T. Massey Coal, Co.</a:t>
            </a:r>
            <a:r>
              <a:rPr lang="en-US" u="none" baseline="0" dirty="0"/>
              <a:t>, 556 U.S. 868, 881 (2009); </a:t>
            </a:r>
            <a:r>
              <a:rPr lang="en-US" u="sng" baseline="0" dirty="0"/>
              <a:t>see also</a:t>
            </a:r>
            <a:r>
              <a:rPr lang="en-US" u="none" baseline="0" dirty="0"/>
              <a:t> </a:t>
            </a:r>
            <a:r>
              <a:rPr lang="en-US" u="sng" baseline="0" dirty="0" err="1"/>
              <a:t>Hurles</a:t>
            </a:r>
            <a:r>
              <a:rPr lang="en-US" u="sng" baseline="0" dirty="0"/>
              <a:t> v. Ryan</a:t>
            </a:r>
            <a:r>
              <a:rPr lang="en-US" u="none" baseline="0" dirty="0"/>
              <a:t>, 752 F.3d 768, 788-89 (9th Cir. 2014).</a:t>
            </a:r>
          </a:p>
          <a:p>
            <a:endParaRPr lang="en-US" u="none" baseline="0" dirty="0"/>
          </a:p>
          <a:p>
            <a:r>
              <a:rPr lang="en-US" u="none" baseline="0" dirty="0"/>
              <a:t>In light of </a:t>
            </a:r>
            <a:r>
              <a:rPr lang="en-US" u="sng" baseline="0" dirty="0" err="1"/>
              <a:t>Rippo</a:t>
            </a:r>
            <a:r>
              <a:rPr lang="en-US" u="none" baseline="0" dirty="0"/>
              <a:t>, actual bias is probably going to be replaced altogether by this potential bias standard. </a:t>
            </a:r>
            <a:r>
              <a:rPr lang="en-US" u="sng" baseline="0" dirty="0" err="1"/>
              <a:t>Rippo</a:t>
            </a:r>
            <a:r>
              <a:rPr lang="en-US" u="sng" baseline="0" dirty="0"/>
              <a:t> v. Baker</a:t>
            </a:r>
            <a:r>
              <a:rPr lang="en-US" u="none" baseline="0" dirty="0"/>
              <a:t>, 137 S. Ct. 905, 907 (2017) (discussing </a:t>
            </a:r>
            <a:r>
              <a:rPr lang="en-US" u="sng" baseline="0" dirty="0"/>
              <a:t>Bracy</a:t>
            </a:r>
            <a:r>
              <a:rPr lang="en-US" u="none" baseline="0" dirty="0"/>
              <a:t>: “Although we explained that the petitioner there </a:t>
            </a:r>
            <a:r>
              <a:rPr lang="en-US" i="1" u="none" baseline="0" dirty="0"/>
              <a:t>had</a:t>
            </a:r>
            <a:r>
              <a:rPr lang="en-US" i="0" u="none" baseline="0" dirty="0"/>
              <a:t> pointed to facts suggesting actual, subjective bias, we did not hold that a litigant must show as a matter of course that a judge was ‘actually biased in [the litigant’s] case,’ . . . –much less that he must do so when, as here, he does not allege a theory of ‘camouflaging bias.’”</a:t>
            </a:r>
            <a:endParaRPr lang="en-US" u="sng" dirty="0"/>
          </a:p>
        </p:txBody>
      </p:sp>
      <p:sp>
        <p:nvSpPr>
          <p:cNvPr id="4" name="Slide Number Placeholder 3"/>
          <p:cNvSpPr>
            <a:spLocks noGrp="1"/>
          </p:cNvSpPr>
          <p:nvPr>
            <p:ph type="sldNum" sz="quarter" idx="10"/>
          </p:nvPr>
        </p:nvSpPr>
        <p:spPr/>
        <p:txBody>
          <a:bodyPr/>
          <a:lstStyle/>
          <a:p>
            <a:fld id="{9DCBB068-6596-4798-8DDA-50A0669435A1}" type="slidenum">
              <a:rPr lang="en-US" smtClean="0"/>
              <a:t>36</a:t>
            </a:fld>
            <a:endParaRPr lang="en-US"/>
          </a:p>
        </p:txBody>
      </p:sp>
    </p:spTree>
    <p:extLst>
      <p:ext uri="{BB962C8B-B14F-4D97-AF65-F5344CB8AC3E}">
        <p14:creationId xmlns:p14="http://schemas.microsoft.com/office/powerpoint/2010/main" val="317583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Judge</a:t>
            </a:r>
            <a:r>
              <a:rPr lang="en-US" i="0" u="none" baseline="0" dirty="0"/>
              <a:t> Bongiovanni was being investigated for taking bribes.</a:t>
            </a:r>
            <a:endParaRPr lang="en-US" i="0" u="none" dirty="0"/>
          </a:p>
        </p:txBody>
      </p:sp>
      <p:sp>
        <p:nvSpPr>
          <p:cNvPr id="4" name="Slide Number Placeholder 3"/>
          <p:cNvSpPr>
            <a:spLocks noGrp="1"/>
          </p:cNvSpPr>
          <p:nvPr>
            <p:ph type="sldNum" sz="quarter" idx="10"/>
          </p:nvPr>
        </p:nvSpPr>
        <p:spPr/>
        <p:txBody>
          <a:bodyPr/>
          <a:lstStyle/>
          <a:p>
            <a:fld id="{9DCBB068-6596-4798-8DDA-50A0669435A1}" type="slidenum">
              <a:rPr lang="en-US" smtClean="0"/>
              <a:t>37</a:t>
            </a:fld>
            <a:endParaRPr lang="en-US"/>
          </a:p>
        </p:txBody>
      </p:sp>
    </p:spTree>
    <p:extLst>
      <p:ext uri="{BB962C8B-B14F-4D97-AF65-F5344CB8AC3E}">
        <p14:creationId xmlns:p14="http://schemas.microsoft.com/office/powerpoint/2010/main" val="153857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In a sting</a:t>
            </a:r>
            <a:r>
              <a:rPr lang="en-US" i="0" u="none" baseline="0" dirty="0"/>
              <a:t> operation, after he accepts a “bribe,” he is arrested at home with marked bills in his pocket.</a:t>
            </a:r>
            <a:endParaRPr lang="en-US" i="0" u="none" dirty="0"/>
          </a:p>
        </p:txBody>
      </p:sp>
      <p:sp>
        <p:nvSpPr>
          <p:cNvPr id="4" name="Slide Number Placeholder 3"/>
          <p:cNvSpPr>
            <a:spLocks noGrp="1"/>
          </p:cNvSpPr>
          <p:nvPr>
            <p:ph type="sldNum" sz="quarter" idx="10"/>
          </p:nvPr>
        </p:nvSpPr>
        <p:spPr/>
        <p:txBody>
          <a:bodyPr/>
          <a:lstStyle/>
          <a:p>
            <a:fld id="{9DCBB068-6596-4798-8DDA-50A0669435A1}" type="slidenum">
              <a:rPr lang="en-US" smtClean="0"/>
              <a:t>38</a:t>
            </a:fld>
            <a:endParaRPr lang="en-US"/>
          </a:p>
        </p:txBody>
      </p:sp>
    </p:spTree>
    <p:extLst>
      <p:ext uri="{BB962C8B-B14F-4D97-AF65-F5344CB8AC3E}">
        <p14:creationId xmlns:p14="http://schemas.microsoft.com/office/powerpoint/2010/main" val="1514769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0AF9EACD-4233-4FF4-97DF-B33304A9D23A}" type="datetimeFigureOut">
              <a:rPr lang="en-US" smtClean="0"/>
              <a:pPr/>
              <a:t>12/5/2019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B624FF0-B1BB-4997-988A-5563A9954F90}" type="slidenum">
              <a:rPr lang="en-US" smtClean="0"/>
              <a:pPr/>
              <a:t>‹#›</a:t>
            </a:fld>
            <a:endParaRPr lang="en-US"/>
          </a:p>
        </p:txBody>
      </p:sp>
    </p:spTree>
  </p:cSld>
  <p:clrMapOvr>
    <a:masterClrMapping/>
  </p:clrMapOvr>
  <p:transition>
    <p:cover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F9EACD-4233-4FF4-97DF-B33304A9D23A}"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24FF0-B1BB-4997-988A-5563A9954F90}" type="slidenum">
              <a:rPr lang="en-US" smtClean="0"/>
              <a:pPr/>
              <a:t>‹#›</a:t>
            </a:fld>
            <a:endParaRPr lang="en-US"/>
          </a:p>
        </p:txBody>
      </p:sp>
    </p:spTree>
  </p:cSld>
  <p:clrMapOvr>
    <a:masterClrMapping/>
  </p:clrMapOvr>
  <p:transition>
    <p:cover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F9EACD-4233-4FF4-97DF-B33304A9D23A}"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24FF0-B1BB-4997-988A-5563A9954F90}" type="slidenum">
              <a:rPr lang="en-US" smtClean="0"/>
              <a:pPr/>
              <a:t>‹#›</a:t>
            </a:fld>
            <a:endParaRPr lang="en-US"/>
          </a:p>
        </p:txBody>
      </p:sp>
    </p:spTree>
  </p:cSld>
  <p:clrMapOvr>
    <a:masterClrMapping/>
  </p:clrMapOvr>
  <p:transition>
    <p:cover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AF9EACD-4233-4FF4-97DF-B33304A9D23A}"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24FF0-B1BB-4997-988A-5563A9954F90}"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transition>
    <p:cover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AF9EACD-4233-4FF4-97DF-B33304A9D23A}" type="datetimeFigureOut">
              <a:rPr lang="en-US" smtClean="0"/>
              <a:pPr/>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24FF0-B1BB-4997-988A-5563A9954F90}"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cover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AF9EACD-4233-4FF4-97DF-B33304A9D23A}"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24FF0-B1BB-4997-988A-5563A9954F90}"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cover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AF9EACD-4233-4FF4-97DF-B33304A9D23A}" type="datetimeFigureOut">
              <a:rPr lang="en-US" smtClean="0"/>
              <a:pPr/>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24FF0-B1BB-4997-988A-5563A9954F9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cover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F9EACD-4233-4FF4-97DF-B33304A9D23A}" type="datetimeFigureOut">
              <a:rPr lang="en-US" smtClean="0"/>
              <a:pPr/>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24FF0-B1BB-4997-988A-5563A9954F90}"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cover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9EACD-4233-4FF4-97DF-B33304A9D23A}" type="datetimeFigureOut">
              <a:rPr lang="en-US" smtClean="0"/>
              <a:pPr/>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24FF0-B1BB-4997-988A-5563A9954F90}" type="slidenum">
              <a:rPr lang="en-US" smtClean="0"/>
              <a:pPr/>
              <a:t>‹#›</a:t>
            </a:fld>
            <a:endParaRPr lang="en-US"/>
          </a:p>
        </p:txBody>
      </p:sp>
    </p:spTree>
  </p:cSld>
  <p:clrMapOvr>
    <a:masterClrMapping/>
  </p:clrMapOvr>
  <p:transition>
    <p:cover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0AF9EACD-4233-4FF4-97DF-B33304A9D23A}" type="datetimeFigureOut">
              <a:rPr lang="en-US" smtClean="0"/>
              <a:pPr/>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24FF0-B1BB-4997-988A-5563A9954F9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cover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0AF9EACD-4233-4FF4-97DF-B33304A9D23A}" type="datetimeFigureOut">
              <a:rPr lang="en-US" smtClean="0"/>
              <a:pPr/>
              <a:t>12/5/2019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B624FF0-B1BB-4997-988A-5563A9954F90}"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cover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0AF9EACD-4233-4FF4-97DF-B33304A9D23A}" type="datetimeFigureOut">
              <a:rPr lang="en-US" smtClean="0"/>
              <a:pPr/>
              <a:t>12/5/2019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B624FF0-B1BB-4997-988A-5563A9954F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ver dir="u"/>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fif"/></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2439362"/>
          </a:xfrm>
        </p:spPr>
        <p:txBody>
          <a:bodyPr>
            <a:normAutofit fontScale="90000"/>
          </a:bodyPr>
          <a:lstStyle/>
          <a:p>
            <a:r>
              <a:rPr lang="en-US" dirty="0"/>
              <a:t>Beyond </a:t>
            </a:r>
            <a:r>
              <a:rPr lang="en-US" i="1" dirty="0"/>
              <a:t>Strickland</a:t>
            </a:r>
            <a:r>
              <a:rPr lang="en-US" dirty="0"/>
              <a:t>:</a:t>
            </a:r>
            <a:br>
              <a:rPr lang="en-US" dirty="0"/>
            </a:br>
            <a:r>
              <a:rPr lang="en-US" dirty="0"/>
              <a:t>The Search for Other Kinds</a:t>
            </a:r>
            <a:br>
              <a:rPr lang="en-US" dirty="0"/>
            </a:br>
            <a:r>
              <a:rPr lang="en-US" dirty="0"/>
              <a:t>of Golden Tickets</a:t>
            </a:r>
          </a:p>
        </p:txBody>
      </p:sp>
      <p:sp>
        <p:nvSpPr>
          <p:cNvPr id="3" name="Subtitle 2"/>
          <p:cNvSpPr>
            <a:spLocks noGrp="1"/>
          </p:cNvSpPr>
          <p:nvPr>
            <p:ph type="subTitle" idx="1"/>
          </p:nvPr>
        </p:nvSpPr>
        <p:spPr>
          <a:xfrm>
            <a:off x="685800" y="3611606"/>
            <a:ext cx="7772400" cy="1493793"/>
          </a:xfrm>
        </p:spPr>
        <p:txBody>
          <a:bodyPr>
            <a:normAutofit/>
          </a:bodyPr>
          <a:lstStyle/>
          <a:p>
            <a:r>
              <a:rPr lang="en-US" dirty="0"/>
              <a:t>Amelia Bizzaro &amp;</a:t>
            </a:r>
          </a:p>
          <a:p>
            <a:r>
              <a:rPr lang="en-US" dirty="0"/>
              <a:t>Jonathan M. Kirshbaum</a:t>
            </a:r>
          </a:p>
          <a:p>
            <a:r>
              <a:rPr lang="en-US" dirty="0"/>
              <a:t>December 5, 2019</a:t>
            </a:r>
          </a:p>
          <a:p>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a:t>Materiality Standard </a:t>
            </a:r>
          </a:p>
          <a:p>
            <a:pPr lvl="1"/>
            <a:r>
              <a:rPr lang="en-US" i="1" dirty="0" err="1"/>
              <a:t>Wearry</a:t>
            </a:r>
            <a:r>
              <a:rPr lang="en-US" i="1" dirty="0"/>
              <a:t> v. Cain</a:t>
            </a:r>
            <a:r>
              <a:rPr lang="en-US" dirty="0"/>
              <a:t>, 136 S. Ct. 1002 (2016)</a:t>
            </a:r>
          </a:p>
          <a:p>
            <a:pPr lvl="2" algn="just"/>
            <a:r>
              <a:rPr lang="en-US" dirty="0"/>
              <a:t>“Evidence qualifies as material when there is ‘“any reasonable likelihood”’ it could have ‘“affected the judgment of the jury.”’”</a:t>
            </a:r>
          </a:p>
          <a:p>
            <a:pPr lvl="2" algn="just"/>
            <a:r>
              <a:rPr lang="en-US" dirty="0"/>
              <a:t>“Given this legal standard, </a:t>
            </a:r>
            <a:r>
              <a:rPr lang="en-US" dirty="0" err="1"/>
              <a:t>Wearry</a:t>
            </a:r>
            <a:r>
              <a:rPr lang="en-US" dirty="0"/>
              <a:t> can prevail even if, as the dissent suggests, the undisclosed information may not have affected the jury's verdict.”</a:t>
            </a:r>
          </a:p>
          <a:p>
            <a:pPr lvl="2" algn="just"/>
            <a:r>
              <a:rPr lang="en-US" i="1" dirty="0"/>
              <a:t>But see Overton </a:t>
            </a:r>
            <a:r>
              <a:rPr lang="en-US" dirty="0"/>
              <a:t>and</a:t>
            </a:r>
            <a:r>
              <a:rPr lang="en-US" i="1" dirty="0"/>
              <a:t> Turner</a:t>
            </a:r>
          </a:p>
          <a:p>
            <a:pPr marL="594360" indent="-457200" algn="just"/>
            <a:r>
              <a:rPr lang="en-US" dirty="0"/>
              <a:t>Due Diligence</a:t>
            </a:r>
            <a:endParaRPr lang="en-US" i="1" dirty="0"/>
          </a:p>
          <a:p>
            <a:pPr marL="393192" lvl="1" indent="0" algn="just">
              <a:buNone/>
            </a:pPr>
            <a:endParaRPr lang="en-US" dirty="0"/>
          </a:p>
          <a:p>
            <a:pPr marL="393192" lvl="1" indent="0" algn="just">
              <a:buNone/>
            </a:pPr>
            <a:endParaRPr lang="en-US" dirty="0"/>
          </a:p>
        </p:txBody>
      </p:sp>
      <p:sp>
        <p:nvSpPr>
          <p:cNvPr id="3" name="Title 2"/>
          <p:cNvSpPr>
            <a:spLocks noGrp="1"/>
          </p:cNvSpPr>
          <p:nvPr>
            <p:ph type="title"/>
          </p:nvPr>
        </p:nvSpPr>
        <p:spPr/>
        <p:txBody>
          <a:bodyPr>
            <a:normAutofit fontScale="90000"/>
          </a:bodyPr>
          <a:lstStyle/>
          <a:p>
            <a:r>
              <a:rPr lang="en-US" i="1" dirty="0"/>
              <a:t>Brady </a:t>
            </a:r>
            <a:r>
              <a:rPr lang="en-US" dirty="0"/>
              <a:t>– How the NSC Gets It Wrong</a:t>
            </a:r>
            <a:endParaRPr lang="en-US" i="1" dirty="0"/>
          </a:p>
        </p:txBody>
      </p:sp>
    </p:spTree>
    <p:extLst>
      <p:ext uri="{BB962C8B-B14F-4D97-AF65-F5344CB8AC3E}">
        <p14:creationId xmlns:p14="http://schemas.microsoft.com/office/powerpoint/2010/main" val="405746817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anim calcmode="lin" valueType="num">
                                      <p:cBhvr>
                                        <p:cTn id="26"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 </a:t>
            </a:r>
            <a:r>
              <a:rPr lang="en-US" i="1" dirty="0"/>
              <a:t>Brady </a:t>
            </a:r>
            <a:r>
              <a:rPr lang="en-US" dirty="0"/>
              <a:t>and </a:t>
            </a:r>
            <a:r>
              <a:rPr lang="en-US" i="1" dirty="0" err="1"/>
              <a:t>Napue</a:t>
            </a:r>
            <a:endParaRPr lang="en-US" i="1"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9470815"/>
      </p:ext>
    </p:extLst>
  </p:cSld>
  <p:clrMapOvr>
    <a:masterClrMapping/>
  </p:clrMapOvr>
  <p:transition>
    <p:cover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This Really Happened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00100" y="1219200"/>
            <a:ext cx="7543800" cy="190111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3318756"/>
            <a:ext cx="6088859" cy="3567113"/>
          </a:xfrm>
          <a:prstGeom prst="rect">
            <a:avLst/>
          </a:prstGeom>
        </p:spPr>
      </p:pic>
    </p:spTree>
    <p:extLst>
      <p:ext uri="{BB962C8B-B14F-4D97-AF65-F5344CB8AC3E}">
        <p14:creationId xmlns:p14="http://schemas.microsoft.com/office/powerpoint/2010/main" val="260441471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This Really Happened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982104"/>
            <a:ext cx="8012052" cy="3885296"/>
          </a:xfrm>
          <a:prstGeom prst="rect">
            <a:avLst/>
          </a:prstGeom>
        </p:spPr>
      </p:pic>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35541076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dirty="0"/>
              <a:t>Investigation</a:t>
            </a:r>
          </a:p>
          <a:p>
            <a:pPr algn="just"/>
            <a:r>
              <a:rPr lang="en-US" dirty="0"/>
              <a:t>Girlfriend – Nobody had spoken with her</a:t>
            </a:r>
          </a:p>
          <a:p>
            <a:pPr algn="just"/>
            <a:r>
              <a:rPr lang="en-US" dirty="0"/>
              <a:t>Made the off hand remark that the victim left town soon after the incident because she had become pregnant and did not want the father, a man named Jim, to know about it</a:t>
            </a:r>
          </a:p>
          <a:p>
            <a:pPr algn="just"/>
            <a:r>
              <a:rPr lang="en-US" dirty="0"/>
              <a:t>Could this be </a:t>
            </a:r>
            <a:r>
              <a:rPr lang="en-US" i="1" dirty="0"/>
              <a:t>Brady</a:t>
            </a:r>
            <a:r>
              <a:rPr lang="en-US" dirty="0"/>
              <a:t>?</a:t>
            </a:r>
          </a:p>
          <a:p>
            <a:pPr algn="just"/>
            <a:r>
              <a:rPr lang="en-US" dirty="0"/>
              <a:t>Suppression?</a:t>
            </a:r>
          </a:p>
          <a:p>
            <a:endParaRPr lang="en-US" dirty="0"/>
          </a:p>
        </p:txBody>
      </p:sp>
      <p:sp>
        <p:nvSpPr>
          <p:cNvPr id="3" name="Title 2"/>
          <p:cNvSpPr>
            <a:spLocks noGrp="1"/>
          </p:cNvSpPr>
          <p:nvPr>
            <p:ph type="title"/>
          </p:nvPr>
        </p:nvSpPr>
        <p:spPr/>
        <p:txBody>
          <a:bodyPr/>
          <a:lstStyle/>
          <a:p>
            <a:pPr algn="ctr"/>
            <a:r>
              <a:rPr lang="en-US" dirty="0"/>
              <a:t>This Really Happened</a:t>
            </a:r>
          </a:p>
        </p:txBody>
      </p:sp>
    </p:spTree>
    <p:extLst>
      <p:ext uri="{BB962C8B-B14F-4D97-AF65-F5344CB8AC3E}">
        <p14:creationId xmlns:p14="http://schemas.microsoft.com/office/powerpoint/2010/main" val="287693015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This Really Happened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799" y="3124200"/>
            <a:ext cx="7558521" cy="3276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03396"/>
            <a:ext cx="6324600" cy="1920804"/>
          </a:xfrm>
          <a:prstGeom prst="rect">
            <a:avLst/>
          </a:prstGeom>
        </p:spPr>
      </p:pic>
    </p:spTree>
    <p:extLst>
      <p:ext uri="{BB962C8B-B14F-4D97-AF65-F5344CB8AC3E}">
        <p14:creationId xmlns:p14="http://schemas.microsoft.com/office/powerpoint/2010/main" val="7381853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This Really Happened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199" y="1905000"/>
            <a:ext cx="8470357" cy="1600200"/>
          </a:xfrm>
          <a:prstGeom prst="rect">
            <a:avLst/>
          </a:prstGeom>
        </p:spPr>
      </p:pic>
      <p:sp>
        <p:nvSpPr>
          <p:cNvPr id="5" name="Rectangle 4"/>
          <p:cNvSpPr/>
          <p:nvPr/>
        </p:nvSpPr>
        <p:spPr>
          <a:xfrm>
            <a:off x="2209800" y="2819400"/>
            <a:ext cx="2438400" cy="304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p:cNvSpPr txBox="1"/>
          <p:nvPr/>
        </p:nvSpPr>
        <p:spPr>
          <a:xfrm>
            <a:off x="2477497" y="2799080"/>
            <a:ext cx="2206263" cy="400110"/>
          </a:xfrm>
          <a:prstGeom prst="rect">
            <a:avLst/>
          </a:prstGeom>
          <a:noFill/>
        </p:spPr>
        <p:txBody>
          <a:bodyPr wrap="square" rtlCol="0">
            <a:spAutoFit/>
          </a:bodyPr>
          <a:lstStyle/>
          <a:p>
            <a:r>
              <a:rPr lang="en-US" sz="2000" dirty="0"/>
              <a:t>the defendant</a:t>
            </a:r>
          </a:p>
        </p:txBody>
      </p:sp>
      <p:sp>
        <p:nvSpPr>
          <p:cNvPr id="7" name="Rectangle 6"/>
          <p:cNvSpPr/>
          <p:nvPr/>
        </p:nvSpPr>
        <p:spPr>
          <a:xfrm>
            <a:off x="6553200" y="2819400"/>
            <a:ext cx="1600200" cy="304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p:cNvSpPr/>
          <p:nvPr/>
        </p:nvSpPr>
        <p:spPr>
          <a:xfrm>
            <a:off x="457199" y="3124200"/>
            <a:ext cx="1010149"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45440" y="3124200"/>
            <a:ext cx="1178560"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400" dirty="0"/>
              <a:t>Defendant</a:t>
            </a:r>
          </a:p>
        </p:txBody>
      </p:sp>
      <p:sp>
        <p:nvSpPr>
          <p:cNvPr id="11" name="Rectangle 10"/>
          <p:cNvSpPr/>
          <p:nvPr/>
        </p:nvSpPr>
        <p:spPr>
          <a:xfrm>
            <a:off x="7010400" y="2514600"/>
            <a:ext cx="1524000" cy="284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extBox 11"/>
          <p:cNvSpPr txBox="1"/>
          <p:nvPr/>
        </p:nvSpPr>
        <p:spPr>
          <a:xfrm>
            <a:off x="7122160" y="2528054"/>
            <a:ext cx="1371600" cy="369332"/>
          </a:xfrm>
          <a:prstGeom prst="rect">
            <a:avLst/>
          </a:prstGeom>
          <a:noFill/>
        </p:spPr>
        <p:txBody>
          <a:bodyPr wrap="square" rtlCol="0">
            <a:spAutoFit/>
          </a:bodyPr>
          <a:lstStyle/>
          <a:p>
            <a:r>
              <a:rPr lang="en-US" dirty="0"/>
              <a:t>baby,</a:t>
            </a:r>
          </a:p>
        </p:txBody>
      </p:sp>
      <p:sp>
        <p:nvSpPr>
          <p:cNvPr id="13" name="Rectangle 12"/>
          <p:cNvSpPr/>
          <p:nvPr/>
        </p:nvSpPr>
        <p:spPr>
          <a:xfrm>
            <a:off x="228601" y="2819400"/>
            <a:ext cx="1524000" cy="304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495843" y="2829858"/>
            <a:ext cx="1488440" cy="369332"/>
          </a:xfrm>
          <a:prstGeom prst="rect">
            <a:avLst/>
          </a:prstGeom>
          <a:noFill/>
        </p:spPr>
        <p:txBody>
          <a:bodyPr wrap="square" rtlCol="0">
            <a:spAutoFit/>
          </a:bodyPr>
          <a:lstStyle/>
          <a:p>
            <a:r>
              <a:rPr lang="en-US" dirty="0"/>
              <a:t>the victim</a:t>
            </a:r>
          </a:p>
        </p:txBody>
      </p:sp>
      <p:sp>
        <p:nvSpPr>
          <p:cNvPr id="15" name="Rectangle 14"/>
          <p:cNvSpPr/>
          <p:nvPr/>
        </p:nvSpPr>
        <p:spPr>
          <a:xfrm>
            <a:off x="5791200" y="3124200"/>
            <a:ext cx="1676400" cy="2844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p:cNvSpPr txBox="1"/>
          <p:nvPr/>
        </p:nvSpPr>
        <p:spPr>
          <a:xfrm>
            <a:off x="5868398" y="3112830"/>
            <a:ext cx="1600200" cy="369332"/>
          </a:xfrm>
          <a:prstGeom prst="rect">
            <a:avLst/>
          </a:prstGeom>
          <a:noFill/>
        </p:spPr>
        <p:txBody>
          <a:bodyPr wrap="square" rtlCol="0">
            <a:spAutoFit/>
          </a:bodyPr>
          <a:lstStyle/>
          <a:p>
            <a:r>
              <a:rPr lang="en-US" dirty="0"/>
              <a:t>the baby!</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8" y="3886199"/>
            <a:ext cx="2667001" cy="2667001"/>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6273" y="3914775"/>
            <a:ext cx="3524250" cy="2638425"/>
          </a:xfrm>
          <a:prstGeom prst="rect">
            <a:avLst/>
          </a:prstGeom>
        </p:spPr>
      </p:pic>
    </p:spTree>
    <p:extLst>
      <p:ext uri="{BB962C8B-B14F-4D97-AF65-F5344CB8AC3E}">
        <p14:creationId xmlns:p14="http://schemas.microsoft.com/office/powerpoint/2010/main" val="61413537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2622" y="1752600"/>
            <a:ext cx="5346356" cy="3855782"/>
          </a:xfrm>
        </p:spPr>
      </p:pic>
      <p:sp>
        <p:nvSpPr>
          <p:cNvPr id="3" name="Title 2"/>
          <p:cNvSpPr>
            <a:spLocks noGrp="1"/>
          </p:cNvSpPr>
          <p:nvPr>
            <p:ph type="title"/>
          </p:nvPr>
        </p:nvSpPr>
        <p:spPr/>
        <p:txBody>
          <a:bodyPr/>
          <a:lstStyle/>
          <a:p>
            <a:pPr algn="ctr"/>
            <a:r>
              <a:rPr lang="en-US" i="1" dirty="0"/>
              <a:t>Brady</a:t>
            </a:r>
            <a:r>
              <a:rPr lang="en-US" dirty="0"/>
              <a:t> Questions</a:t>
            </a:r>
            <a:endParaRPr lang="en-US" i="1" dirty="0"/>
          </a:p>
        </p:txBody>
      </p:sp>
      <p:sp>
        <p:nvSpPr>
          <p:cNvPr id="5" name="TextBox 4"/>
          <p:cNvSpPr txBox="1"/>
          <p:nvPr/>
        </p:nvSpPr>
        <p:spPr>
          <a:xfrm>
            <a:off x="762000" y="1417638"/>
            <a:ext cx="3810000" cy="461665"/>
          </a:xfrm>
          <a:prstGeom prst="rect">
            <a:avLst/>
          </a:prstGeom>
          <a:noFill/>
        </p:spPr>
        <p:txBody>
          <a:bodyPr wrap="square" rtlCol="0">
            <a:spAutoFit/>
          </a:bodyPr>
          <a:lstStyle/>
          <a:p>
            <a:r>
              <a:rPr lang="en-US" sz="2400" dirty="0"/>
              <a:t>Suppression</a:t>
            </a:r>
          </a:p>
        </p:txBody>
      </p:sp>
      <p:sp>
        <p:nvSpPr>
          <p:cNvPr id="6" name="TextBox 5"/>
          <p:cNvSpPr txBox="1"/>
          <p:nvPr/>
        </p:nvSpPr>
        <p:spPr>
          <a:xfrm>
            <a:off x="1366520" y="1879303"/>
            <a:ext cx="4419600" cy="369332"/>
          </a:xfrm>
          <a:prstGeom prst="rect">
            <a:avLst/>
          </a:prstGeom>
          <a:noFill/>
        </p:spPr>
        <p:txBody>
          <a:bodyPr wrap="square" rtlCol="0">
            <a:spAutoFit/>
          </a:bodyPr>
          <a:lstStyle/>
          <a:p>
            <a:r>
              <a:rPr lang="en-US" dirty="0"/>
              <a:t>Prosecutor’s office is an entity</a:t>
            </a:r>
          </a:p>
        </p:txBody>
      </p:sp>
      <p:sp>
        <p:nvSpPr>
          <p:cNvPr id="7" name="TextBox 6"/>
          <p:cNvSpPr txBox="1"/>
          <p:nvPr/>
        </p:nvSpPr>
        <p:spPr>
          <a:xfrm>
            <a:off x="1371600" y="2248635"/>
            <a:ext cx="6934200" cy="646331"/>
          </a:xfrm>
          <a:prstGeom prst="rect">
            <a:avLst/>
          </a:prstGeom>
          <a:noFill/>
        </p:spPr>
        <p:txBody>
          <a:bodyPr wrap="square" rtlCol="0">
            <a:spAutoFit/>
          </a:bodyPr>
          <a:lstStyle/>
          <a:p>
            <a:r>
              <a:rPr lang="en-US" dirty="0"/>
              <a:t>Prosecution has duty to learn all info in possession of State agents working on the case</a:t>
            </a:r>
          </a:p>
        </p:txBody>
      </p:sp>
      <p:sp>
        <p:nvSpPr>
          <p:cNvPr id="8" name="TextBox 7"/>
          <p:cNvSpPr txBox="1"/>
          <p:nvPr/>
        </p:nvSpPr>
        <p:spPr>
          <a:xfrm>
            <a:off x="914400" y="3264298"/>
            <a:ext cx="3924300" cy="461665"/>
          </a:xfrm>
          <a:prstGeom prst="rect">
            <a:avLst/>
          </a:prstGeom>
          <a:noFill/>
        </p:spPr>
        <p:txBody>
          <a:bodyPr wrap="square" rtlCol="0">
            <a:spAutoFit/>
          </a:bodyPr>
          <a:lstStyle/>
          <a:p>
            <a:r>
              <a:rPr lang="en-US" sz="2400" dirty="0"/>
              <a:t>Favorable</a:t>
            </a:r>
          </a:p>
        </p:txBody>
      </p:sp>
      <p:sp>
        <p:nvSpPr>
          <p:cNvPr id="9" name="TextBox 8"/>
          <p:cNvSpPr txBox="1"/>
          <p:nvPr/>
        </p:nvSpPr>
        <p:spPr>
          <a:xfrm>
            <a:off x="1447800" y="3585865"/>
            <a:ext cx="2362200" cy="376535"/>
          </a:xfrm>
          <a:prstGeom prst="rect">
            <a:avLst/>
          </a:prstGeom>
          <a:noFill/>
        </p:spPr>
        <p:txBody>
          <a:bodyPr wrap="square" rtlCol="0">
            <a:spAutoFit/>
          </a:bodyPr>
          <a:lstStyle/>
          <a:p>
            <a:r>
              <a:rPr lang="en-US" dirty="0"/>
              <a:t>Impeachment</a:t>
            </a:r>
          </a:p>
        </p:txBody>
      </p:sp>
      <p:sp>
        <p:nvSpPr>
          <p:cNvPr id="10" name="TextBox 9"/>
          <p:cNvSpPr txBox="1"/>
          <p:nvPr/>
        </p:nvSpPr>
        <p:spPr>
          <a:xfrm>
            <a:off x="1447800" y="3962400"/>
            <a:ext cx="3733800" cy="369332"/>
          </a:xfrm>
          <a:prstGeom prst="rect">
            <a:avLst/>
          </a:prstGeom>
          <a:noFill/>
        </p:spPr>
        <p:txBody>
          <a:bodyPr wrap="square" rtlCol="0">
            <a:spAutoFit/>
          </a:bodyPr>
          <a:lstStyle/>
          <a:p>
            <a:r>
              <a:rPr lang="en-US" dirty="0"/>
              <a:t>Calls into doubt State’s theory </a:t>
            </a:r>
          </a:p>
        </p:txBody>
      </p:sp>
      <p:sp>
        <p:nvSpPr>
          <p:cNvPr id="11" name="TextBox 10"/>
          <p:cNvSpPr txBox="1"/>
          <p:nvPr/>
        </p:nvSpPr>
        <p:spPr>
          <a:xfrm>
            <a:off x="1102360" y="4407077"/>
            <a:ext cx="3352800" cy="492443"/>
          </a:xfrm>
          <a:prstGeom prst="rect">
            <a:avLst/>
          </a:prstGeom>
          <a:noFill/>
        </p:spPr>
        <p:txBody>
          <a:bodyPr wrap="square" rtlCol="0">
            <a:spAutoFit/>
          </a:bodyPr>
          <a:lstStyle/>
          <a:p>
            <a:r>
              <a:rPr lang="en-US" sz="2600" dirty="0"/>
              <a:t>Material</a:t>
            </a:r>
          </a:p>
        </p:txBody>
      </p:sp>
      <p:sp>
        <p:nvSpPr>
          <p:cNvPr id="12" name="TextBox 11"/>
          <p:cNvSpPr txBox="1"/>
          <p:nvPr/>
        </p:nvSpPr>
        <p:spPr>
          <a:xfrm>
            <a:off x="1600200" y="4899520"/>
            <a:ext cx="5715000" cy="369332"/>
          </a:xfrm>
          <a:prstGeom prst="rect">
            <a:avLst/>
          </a:prstGeom>
          <a:noFill/>
        </p:spPr>
        <p:txBody>
          <a:bodyPr wrap="square" rtlCol="0">
            <a:spAutoFit/>
          </a:bodyPr>
          <a:lstStyle/>
          <a:p>
            <a:r>
              <a:rPr lang="en-US" dirty="0"/>
              <a:t>Prosecution’s word best indication of materiality</a:t>
            </a:r>
          </a:p>
        </p:txBody>
      </p:sp>
      <p:sp>
        <p:nvSpPr>
          <p:cNvPr id="13" name="TextBox 12"/>
          <p:cNvSpPr txBox="1"/>
          <p:nvPr/>
        </p:nvSpPr>
        <p:spPr>
          <a:xfrm>
            <a:off x="1600200" y="5334000"/>
            <a:ext cx="5568778" cy="369332"/>
          </a:xfrm>
          <a:prstGeom prst="rect">
            <a:avLst/>
          </a:prstGeom>
          <a:noFill/>
        </p:spPr>
        <p:txBody>
          <a:bodyPr wrap="square" rtlCol="0">
            <a:spAutoFit/>
          </a:bodyPr>
          <a:lstStyle/>
          <a:p>
            <a:r>
              <a:rPr lang="en-US" dirty="0"/>
              <a:t>Victim’s credibility was central to the case</a:t>
            </a:r>
          </a:p>
        </p:txBody>
      </p:sp>
      <p:sp>
        <p:nvSpPr>
          <p:cNvPr id="14" name="TextBox 13"/>
          <p:cNvSpPr txBox="1"/>
          <p:nvPr/>
        </p:nvSpPr>
        <p:spPr>
          <a:xfrm>
            <a:off x="1600200" y="5834322"/>
            <a:ext cx="4724400" cy="369332"/>
          </a:xfrm>
          <a:prstGeom prst="rect">
            <a:avLst/>
          </a:prstGeom>
          <a:noFill/>
        </p:spPr>
        <p:txBody>
          <a:bodyPr wrap="square" rtlCol="0">
            <a:spAutoFit/>
          </a:bodyPr>
          <a:lstStyle/>
          <a:p>
            <a:r>
              <a:rPr lang="en-US" dirty="0"/>
              <a:t>Close evidentiary case</a:t>
            </a:r>
          </a:p>
        </p:txBody>
      </p:sp>
      <p:sp>
        <p:nvSpPr>
          <p:cNvPr id="2" name="TextBox 1"/>
          <p:cNvSpPr txBox="1"/>
          <p:nvPr/>
        </p:nvSpPr>
        <p:spPr>
          <a:xfrm>
            <a:off x="1366520" y="2899794"/>
            <a:ext cx="6615663" cy="369332"/>
          </a:xfrm>
          <a:prstGeom prst="rect">
            <a:avLst/>
          </a:prstGeom>
          <a:noFill/>
        </p:spPr>
        <p:txBody>
          <a:bodyPr wrap="square" rtlCol="0">
            <a:spAutoFit/>
          </a:bodyPr>
          <a:lstStyle/>
          <a:p>
            <a:r>
              <a:rPr lang="en-US" dirty="0"/>
              <a:t>Duty to disclose continues at least through trial</a:t>
            </a:r>
          </a:p>
        </p:txBody>
      </p:sp>
    </p:spTree>
    <p:extLst>
      <p:ext uri="{BB962C8B-B14F-4D97-AF65-F5344CB8AC3E}">
        <p14:creationId xmlns:p14="http://schemas.microsoft.com/office/powerpoint/2010/main" val="275788046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barn(inVertical)">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This Also Really Happened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399" y="1828800"/>
            <a:ext cx="7011781" cy="53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2362200"/>
            <a:ext cx="6935580" cy="3134380"/>
          </a:xfrm>
          <a:prstGeom prst="rect">
            <a:avLst/>
          </a:prstGeom>
        </p:spPr>
      </p:pic>
      <p:sp>
        <p:nvSpPr>
          <p:cNvPr id="6" name="Rectangle 5"/>
          <p:cNvSpPr/>
          <p:nvPr/>
        </p:nvSpPr>
        <p:spPr>
          <a:xfrm>
            <a:off x="4343400" y="5257800"/>
            <a:ext cx="4572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43400" y="5203195"/>
            <a:ext cx="457200" cy="261610"/>
          </a:xfrm>
          <a:prstGeom prst="rect">
            <a:avLst/>
          </a:prstGeom>
          <a:noFill/>
        </p:spPr>
        <p:txBody>
          <a:bodyPr wrap="square" rtlCol="0">
            <a:spAutoFit/>
          </a:bodyPr>
          <a:lstStyle/>
          <a:p>
            <a:r>
              <a:rPr lang="en-US" sz="1100" dirty="0"/>
              <a:t>him</a:t>
            </a:r>
          </a:p>
        </p:txBody>
      </p:sp>
    </p:spTree>
    <p:extLst>
      <p:ext uri="{BB962C8B-B14F-4D97-AF65-F5344CB8AC3E}">
        <p14:creationId xmlns:p14="http://schemas.microsoft.com/office/powerpoint/2010/main" val="2562068656"/>
      </p:ext>
    </p:extLst>
  </p:cSld>
  <p:clrMapOvr>
    <a:masterClrMapping/>
  </p:clrMapOvr>
  <p:transition>
    <p:cover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This Also Really Happened</a:t>
            </a:r>
          </a:p>
        </p:txBody>
      </p:sp>
      <p:pic>
        <p:nvPicPr>
          <p:cNvPr id="4"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524000"/>
            <a:ext cx="6934200" cy="45420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6066030"/>
            <a:ext cx="6931660" cy="657446"/>
          </a:xfrm>
          <a:prstGeom prst="rect">
            <a:avLst/>
          </a:prstGeom>
        </p:spPr>
      </p:pic>
      <p:sp>
        <p:nvSpPr>
          <p:cNvPr id="6" name="Rectangle 5"/>
          <p:cNvSpPr/>
          <p:nvPr/>
        </p:nvSpPr>
        <p:spPr>
          <a:xfrm>
            <a:off x="6705600" y="2590800"/>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10200" y="3505200"/>
            <a:ext cx="838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05000" y="3505200"/>
            <a:ext cx="14478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19600" y="4191000"/>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00200" y="4876800"/>
            <a:ext cx="609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628900" y="6477000"/>
            <a:ext cx="5715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08657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1905000"/>
            <a:ext cx="3205163" cy="3190918"/>
          </a:xfrm>
        </p:spPr>
      </p:pic>
      <p:sp>
        <p:nvSpPr>
          <p:cNvPr id="3" name="Title 2"/>
          <p:cNvSpPr>
            <a:spLocks noGrp="1"/>
          </p:cNvSpPr>
          <p:nvPr>
            <p:ph type="title"/>
          </p:nvPr>
        </p:nvSpPr>
        <p:spPr/>
        <p:txBody>
          <a:bodyPr/>
          <a:lstStyle/>
          <a:p>
            <a:r>
              <a:rPr lang="en-US" dirty="0"/>
              <a:t>Life is like a game of chess . .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587" y="1600200"/>
            <a:ext cx="8124825" cy="4572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600200"/>
            <a:ext cx="8350929" cy="4571999"/>
          </a:xfrm>
          <a:prstGeom prst="rect">
            <a:avLst/>
          </a:prstGeom>
        </p:spPr>
      </p:pic>
    </p:spTree>
    <p:extLst>
      <p:ext uri="{BB962C8B-B14F-4D97-AF65-F5344CB8AC3E}">
        <p14:creationId xmlns:p14="http://schemas.microsoft.com/office/powerpoint/2010/main" val="142606291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2209800"/>
            <a:ext cx="5207000" cy="3124200"/>
          </a:xfrm>
        </p:spPr>
      </p:pic>
      <p:sp>
        <p:nvSpPr>
          <p:cNvPr id="3" name="Title 2"/>
          <p:cNvSpPr>
            <a:spLocks noGrp="1"/>
          </p:cNvSpPr>
          <p:nvPr>
            <p:ph type="title"/>
          </p:nvPr>
        </p:nvSpPr>
        <p:spPr/>
        <p:txBody>
          <a:bodyPr/>
          <a:lstStyle/>
          <a:p>
            <a:pPr algn="ctr"/>
            <a:r>
              <a:rPr lang="en-US" dirty="0"/>
              <a:t>Lessons?</a:t>
            </a:r>
          </a:p>
        </p:txBody>
      </p:sp>
    </p:spTree>
    <p:extLst>
      <p:ext uri="{BB962C8B-B14F-4D97-AF65-F5344CB8AC3E}">
        <p14:creationId xmlns:p14="http://schemas.microsoft.com/office/powerpoint/2010/main" val="2094337291"/>
      </p:ext>
    </p:extLst>
  </p:cSld>
  <p:clrMapOvr>
    <a:masterClrMapping/>
  </p:clrMapOvr>
  <p:transition>
    <p:cover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Vouchers in Comptroller’s Office</a:t>
            </a:r>
          </a:p>
          <a:p>
            <a:r>
              <a:rPr lang="en-US" dirty="0"/>
              <a:t>Jail/Prison Records, including Visiting Logs</a:t>
            </a:r>
          </a:p>
          <a:p>
            <a:r>
              <a:rPr lang="en-US" dirty="0"/>
              <a:t>Local Police Records</a:t>
            </a:r>
          </a:p>
          <a:p>
            <a:r>
              <a:rPr lang="en-US" dirty="0"/>
              <a:t>Interagency Records, such as state law enforcement</a:t>
            </a:r>
          </a:p>
          <a:p>
            <a:r>
              <a:rPr lang="en-US" dirty="0"/>
              <a:t>Social Security </a:t>
            </a:r>
            <a:r>
              <a:rPr lang="en-US" dirty="0" err="1"/>
              <a:t>Adminstration</a:t>
            </a:r>
            <a:endParaRPr lang="en-US" dirty="0"/>
          </a:p>
          <a:p>
            <a:r>
              <a:rPr lang="en-US" dirty="0"/>
              <a:t>DCFS Records</a:t>
            </a:r>
          </a:p>
          <a:p>
            <a:r>
              <a:rPr lang="en-US" dirty="0"/>
              <a:t>Parole Hearings – Recorded and Publicly Available</a:t>
            </a:r>
          </a:p>
          <a:p>
            <a:r>
              <a:rPr lang="en-US" dirty="0"/>
              <a:t>Federal records (very tricky, but within the realm of possibility)</a:t>
            </a:r>
          </a:p>
          <a:p>
            <a:r>
              <a:rPr lang="en-US" dirty="0"/>
              <a:t>DA’s file, including any co-defendants, snitches</a:t>
            </a:r>
          </a:p>
          <a:p>
            <a:r>
              <a:rPr lang="en-US" dirty="0"/>
              <a:t>Witnesses and Snitches themselves</a:t>
            </a:r>
          </a:p>
          <a:p>
            <a:r>
              <a:rPr lang="en-US" dirty="0"/>
              <a:t>Depositions, Interrogatories</a:t>
            </a:r>
          </a:p>
        </p:txBody>
      </p:sp>
      <p:sp>
        <p:nvSpPr>
          <p:cNvPr id="3" name="Title 2"/>
          <p:cNvSpPr>
            <a:spLocks noGrp="1"/>
          </p:cNvSpPr>
          <p:nvPr>
            <p:ph type="title"/>
          </p:nvPr>
        </p:nvSpPr>
        <p:spPr/>
        <p:txBody>
          <a:bodyPr/>
          <a:lstStyle/>
          <a:p>
            <a:r>
              <a:rPr lang="en-US" dirty="0"/>
              <a:t>Sources of </a:t>
            </a:r>
            <a:r>
              <a:rPr lang="en-US" i="1" dirty="0"/>
              <a:t>Brady</a:t>
            </a:r>
            <a:r>
              <a:rPr lang="en-US" dirty="0"/>
              <a:t> Material</a:t>
            </a:r>
          </a:p>
        </p:txBody>
      </p:sp>
    </p:spTree>
    <p:extLst>
      <p:ext uri="{BB962C8B-B14F-4D97-AF65-F5344CB8AC3E}">
        <p14:creationId xmlns:p14="http://schemas.microsoft.com/office/powerpoint/2010/main" val="205919052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ircle(in)">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circle(in)">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circle(in)">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circle(in)">
                                      <p:cBhvr>
                                        <p:cTn id="52" dur="2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circle(in)">
                                      <p:cBhvr>
                                        <p:cTn id="57"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r>
              <a:rPr lang="en-US" dirty="0"/>
              <a:t>Internal Misconduct</a:t>
            </a:r>
          </a:p>
          <a:p>
            <a:endParaRPr lang="en-US" dirty="0"/>
          </a:p>
          <a:p>
            <a:r>
              <a:rPr lang="en-US" dirty="0"/>
              <a:t>External Influence</a:t>
            </a:r>
          </a:p>
          <a:p>
            <a:endParaRPr lang="en-US" dirty="0"/>
          </a:p>
        </p:txBody>
      </p:sp>
      <p:sp>
        <p:nvSpPr>
          <p:cNvPr id="3" name="Title 2"/>
          <p:cNvSpPr>
            <a:spLocks noGrp="1"/>
          </p:cNvSpPr>
          <p:nvPr>
            <p:ph type="title"/>
          </p:nvPr>
        </p:nvSpPr>
        <p:spPr/>
        <p:txBody>
          <a:bodyPr/>
          <a:lstStyle/>
          <a:p>
            <a:pPr algn="ctr"/>
            <a:r>
              <a:rPr lang="en-US" dirty="0"/>
              <a:t>Jury Misconduct</a:t>
            </a:r>
          </a:p>
        </p:txBody>
      </p:sp>
    </p:spTree>
    <p:extLst>
      <p:ext uri="{BB962C8B-B14F-4D97-AF65-F5344CB8AC3E}">
        <p14:creationId xmlns:p14="http://schemas.microsoft.com/office/powerpoint/2010/main" val="3432791163"/>
      </p:ext>
    </p:extLst>
  </p:cSld>
  <p:clrMapOvr>
    <a:masterClrMapping/>
  </p:clrMapOvr>
  <p:transition>
    <p:cover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Internal</a:t>
            </a:r>
          </a:p>
          <a:p>
            <a:pPr lvl="1"/>
            <a:r>
              <a:rPr lang="en-US" dirty="0"/>
              <a:t>No impeachment rule</a:t>
            </a:r>
          </a:p>
          <a:p>
            <a:pPr lvl="1"/>
            <a:r>
              <a:rPr lang="en-US" dirty="0" err="1"/>
              <a:t>Howeva</a:t>
            </a:r>
            <a:r>
              <a:rPr lang="en-US" dirty="0"/>
              <a:t>!!</a:t>
            </a:r>
          </a:p>
          <a:p>
            <a:pPr lvl="1"/>
            <a:endParaRPr lang="en-US" dirty="0"/>
          </a:p>
          <a:p>
            <a:pPr lvl="1"/>
            <a:endParaRPr lang="en-US" dirty="0"/>
          </a:p>
        </p:txBody>
      </p:sp>
      <p:sp>
        <p:nvSpPr>
          <p:cNvPr id="3" name="Title 2"/>
          <p:cNvSpPr>
            <a:spLocks noGrp="1"/>
          </p:cNvSpPr>
          <p:nvPr>
            <p:ph type="title"/>
          </p:nvPr>
        </p:nvSpPr>
        <p:spPr/>
        <p:txBody>
          <a:bodyPr/>
          <a:lstStyle/>
          <a:p>
            <a:r>
              <a:rPr lang="en-US" dirty="0"/>
              <a:t>A New Avenue for Investigation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624" y="3645877"/>
            <a:ext cx="4701618" cy="3200400"/>
          </a:xfrm>
          <a:prstGeom prst="rect">
            <a:avLst/>
          </a:prstGeom>
        </p:spPr>
      </p:pic>
      <p:sp>
        <p:nvSpPr>
          <p:cNvPr id="5" name="Oval Callout 4"/>
          <p:cNvSpPr/>
          <p:nvPr/>
        </p:nvSpPr>
        <p:spPr>
          <a:xfrm>
            <a:off x="3124200" y="152400"/>
            <a:ext cx="5791200" cy="3895130"/>
          </a:xfrm>
          <a:prstGeom prst="wedgeEllipseCallou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lvl="1" algn="just"/>
            <a:r>
              <a:rPr lang="en-US" sz="2000" dirty="0"/>
              <a:t>“[W]here a juror makes a clear statement that indicates he or she </a:t>
            </a:r>
            <a:r>
              <a:rPr lang="en-US" sz="2000" dirty="0">
                <a:solidFill>
                  <a:srgbClr val="FFC000"/>
                </a:solidFill>
              </a:rPr>
              <a:t>relied on racial stereotypes or animus </a:t>
            </a:r>
            <a:r>
              <a:rPr lang="en-US" sz="2000" dirty="0"/>
              <a:t>to convict a criminal defendant, the Sixth Amendment requires that </a:t>
            </a:r>
            <a:r>
              <a:rPr lang="en-US" sz="2000" dirty="0">
                <a:solidFill>
                  <a:srgbClr val="FFC000"/>
                </a:solidFill>
              </a:rPr>
              <a:t>the no-impeachment rule give way</a:t>
            </a:r>
            <a:r>
              <a:rPr lang="en-US" sz="2000" dirty="0"/>
              <a:t> . . . .”</a:t>
            </a:r>
          </a:p>
        </p:txBody>
      </p:sp>
      <p:sp>
        <p:nvSpPr>
          <p:cNvPr id="6" name="TextBox 5"/>
          <p:cNvSpPr txBox="1"/>
          <p:nvPr/>
        </p:nvSpPr>
        <p:spPr>
          <a:xfrm>
            <a:off x="4671934" y="4381079"/>
            <a:ext cx="4267200" cy="646331"/>
          </a:xfrm>
          <a:prstGeom prst="rect">
            <a:avLst/>
          </a:prstGeom>
          <a:solidFill>
            <a:srgbClr val="FF0000"/>
          </a:solidFill>
        </p:spPr>
        <p:txBody>
          <a:bodyPr wrap="square" rtlCol="0">
            <a:spAutoFit/>
          </a:bodyPr>
          <a:lstStyle/>
          <a:p>
            <a:r>
              <a:rPr lang="en-US" dirty="0"/>
              <a:t>Pena-Rodriguez v. Colorado, 137 S. Ct. 855, 869 (2017)</a:t>
            </a:r>
          </a:p>
        </p:txBody>
      </p:sp>
    </p:spTree>
    <p:extLst>
      <p:ext uri="{BB962C8B-B14F-4D97-AF65-F5344CB8AC3E}">
        <p14:creationId xmlns:p14="http://schemas.microsoft.com/office/powerpoint/2010/main" val="402897611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Misconduct during </a:t>
            </a:r>
            <a:r>
              <a:rPr lang="en-US" i="1" dirty="0" err="1"/>
              <a:t>Voir</a:t>
            </a:r>
            <a:r>
              <a:rPr lang="en-US" i="1" dirty="0"/>
              <a:t> Dire</a:t>
            </a:r>
          </a:p>
          <a:p>
            <a:pPr marL="850392" lvl="1" indent="-457200" algn="just">
              <a:buFont typeface="+mj-lt"/>
              <a:buAutoNum type="arabicPeriod"/>
            </a:pPr>
            <a:r>
              <a:rPr lang="en-US" dirty="0">
                <a:solidFill>
                  <a:schemeClr val="accent1"/>
                </a:solidFill>
              </a:rPr>
              <a:t>	Juror failed to honestly answer a material question</a:t>
            </a:r>
          </a:p>
          <a:p>
            <a:pPr marL="850392" lvl="1" indent="-457200" algn="just">
              <a:buFont typeface="+mj-lt"/>
              <a:buAutoNum type="arabicPeriod"/>
            </a:pPr>
            <a:r>
              <a:rPr lang="en-US" dirty="0">
                <a:solidFill>
                  <a:schemeClr val="accent1"/>
                </a:solidFill>
              </a:rPr>
              <a:t>Correct response would have provided a valid basis for a cause challenge</a:t>
            </a:r>
          </a:p>
          <a:p>
            <a:pPr marL="393192" lvl="1" indent="0" algn="just">
              <a:buNone/>
            </a:pPr>
            <a:endParaRPr lang="en-US" i="1" dirty="0">
              <a:solidFill>
                <a:srgbClr val="FF0000"/>
              </a:solidFill>
            </a:endParaRPr>
          </a:p>
          <a:p>
            <a:pPr marL="393192" lvl="1" indent="0" algn="just">
              <a:buNone/>
            </a:pPr>
            <a:r>
              <a:rPr lang="en-US" i="1" dirty="0" err="1">
                <a:solidFill>
                  <a:srgbClr val="FF0000"/>
                </a:solidFill>
              </a:rPr>
              <a:t>Brioady</a:t>
            </a:r>
            <a:r>
              <a:rPr lang="en-US" i="1" dirty="0">
                <a:solidFill>
                  <a:srgbClr val="FF0000"/>
                </a:solidFill>
              </a:rPr>
              <a:t> v. State</a:t>
            </a:r>
            <a:r>
              <a:rPr lang="en-US" dirty="0">
                <a:solidFill>
                  <a:srgbClr val="FF0000"/>
                </a:solidFill>
              </a:rPr>
              <a:t>, 133 Nev. 285, 396 P.3d 822 (2017)</a:t>
            </a:r>
          </a:p>
          <a:p>
            <a:pPr marL="393192" lvl="1" indent="0" algn="just">
              <a:buNone/>
            </a:pPr>
            <a:endParaRPr lang="en-US" dirty="0">
              <a:solidFill>
                <a:srgbClr val="FF0000"/>
              </a:solidFill>
            </a:endParaRPr>
          </a:p>
        </p:txBody>
      </p:sp>
      <p:sp>
        <p:nvSpPr>
          <p:cNvPr id="3" name="Title 2"/>
          <p:cNvSpPr>
            <a:spLocks noGrp="1"/>
          </p:cNvSpPr>
          <p:nvPr>
            <p:ph type="title"/>
          </p:nvPr>
        </p:nvSpPr>
        <p:spPr/>
        <p:txBody>
          <a:bodyPr/>
          <a:lstStyle/>
          <a:p>
            <a:pPr algn="ctr"/>
            <a:r>
              <a:rPr lang="en-US" dirty="0"/>
              <a:t>Other Internal Jury Misconduct</a:t>
            </a:r>
          </a:p>
        </p:txBody>
      </p:sp>
    </p:spTree>
    <p:extLst>
      <p:ext uri="{BB962C8B-B14F-4D97-AF65-F5344CB8AC3E}">
        <p14:creationId xmlns:p14="http://schemas.microsoft.com/office/powerpoint/2010/main" val="206545201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External Influence</a:t>
            </a:r>
          </a:p>
          <a:p>
            <a:pPr algn="just"/>
            <a:r>
              <a:rPr lang="en-US" dirty="0"/>
              <a:t>Any private communication, contact, or tampering, directly or indirectly, with a juror during a trial about the matter pending before the jury is presumptively prejudicial.</a:t>
            </a:r>
          </a:p>
          <a:p>
            <a:pPr lvl="1" algn="just"/>
            <a:r>
              <a:rPr lang="en-US" i="1" dirty="0" err="1"/>
              <a:t>Remmer</a:t>
            </a:r>
            <a:r>
              <a:rPr lang="en-US" i="1" dirty="0"/>
              <a:t> v. United States</a:t>
            </a:r>
            <a:r>
              <a:rPr lang="en-US" dirty="0"/>
              <a:t>, 347 U.S. 227, 229 (1954)</a:t>
            </a:r>
          </a:p>
          <a:p>
            <a:endParaRPr lang="en-US" dirty="0"/>
          </a:p>
          <a:p>
            <a:endParaRPr lang="en-US" dirty="0"/>
          </a:p>
        </p:txBody>
      </p:sp>
      <p:sp>
        <p:nvSpPr>
          <p:cNvPr id="3" name="Title 2"/>
          <p:cNvSpPr>
            <a:spLocks noGrp="1"/>
          </p:cNvSpPr>
          <p:nvPr>
            <p:ph type="title"/>
          </p:nvPr>
        </p:nvSpPr>
        <p:spPr/>
        <p:txBody>
          <a:bodyPr/>
          <a:lstStyle/>
          <a:p>
            <a:pPr algn="ctr"/>
            <a:r>
              <a:rPr lang="en-US" dirty="0"/>
              <a:t>Juror Misconduct</a:t>
            </a:r>
          </a:p>
        </p:txBody>
      </p:sp>
    </p:spTree>
    <p:extLst>
      <p:ext uri="{BB962C8B-B14F-4D97-AF65-F5344CB8AC3E}">
        <p14:creationId xmlns:p14="http://schemas.microsoft.com/office/powerpoint/2010/main" val="2405822357"/>
      </p:ext>
    </p:extLst>
  </p:cSld>
  <p:clrMapOvr>
    <a:masterClrMapping/>
  </p:clrMapOvr>
  <p:transition>
    <p:cover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  Juror</a:t>
            </a:r>
            <a:br>
              <a:rPr lang="en-US" dirty="0"/>
            </a:br>
            <a:r>
              <a:rPr lang="en-US" dirty="0"/>
              <a:t>Misconduct </a:t>
            </a:r>
            <a:endParaRPr lang="en-US" i="1"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681057"/>
      </p:ext>
    </p:extLst>
  </p:cSld>
  <p:clrMapOvr>
    <a:masterClrMapping/>
  </p:clrMapOvr>
  <p:transition>
    <p:cover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915319"/>
            <a:ext cx="6096000" cy="3657600"/>
          </a:xfrm>
        </p:spPr>
      </p:pic>
      <p:sp>
        <p:nvSpPr>
          <p:cNvPr id="3" name="Title 2"/>
          <p:cNvSpPr>
            <a:spLocks noGrp="1"/>
          </p:cNvSpPr>
          <p:nvPr>
            <p:ph type="title"/>
          </p:nvPr>
        </p:nvSpPr>
        <p:spPr/>
        <p:txBody>
          <a:bodyPr/>
          <a:lstStyle/>
          <a:p>
            <a:pPr algn="ctr"/>
            <a:r>
              <a:rPr lang="en-US" dirty="0"/>
              <a:t>Las Vegas’s Finest</a:t>
            </a:r>
          </a:p>
        </p:txBody>
      </p:sp>
      <p:sp>
        <p:nvSpPr>
          <p:cNvPr id="5" name="TextBox 4"/>
          <p:cNvSpPr txBox="1"/>
          <p:nvPr/>
        </p:nvSpPr>
        <p:spPr>
          <a:xfrm>
            <a:off x="2057400" y="5715000"/>
            <a:ext cx="5791200" cy="523220"/>
          </a:xfrm>
          <a:prstGeom prst="rect">
            <a:avLst/>
          </a:prstGeom>
          <a:noFill/>
        </p:spPr>
        <p:txBody>
          <a:bodyPr wrap="square" rtlCol="0">
            <a:spAutoFit/>
          </a:bodyPr>
          <a:lstStyle/>
          <a:p>
            <a:r>
              <a:rPr lang="en-US" sz="2800" dirty="0">
                <a:solidFill>
                  <a:srgbClr val="7030A0"/>
                </a:solidFill>
                <a:latin typeface="Bauhaus 93" panose="04030905020B02020C02" pitchFamily="82" charset="0"/>
              </a:rPr>
              <a:t>Metro Mike’s Pigs in a Blanket</a:t>
            </a:r>
          </a:p>
        </p:txBody>
      </p:sp>
    </p:spTree>
    <p:extLst>
      <p:ext uri="{BB962C8B-B14F-4D97-AF65-F5344CB8AC3E}">
        <p14:creationId xmlns:p14="http://schemas.microsoft.com/office/powerpoint/2010/main" val="1252510752"/>
      </p:ext>
    </p:extLst>
  </p:cSld>
  <p:clrMapOvr>
    <a:masterClrMapping/>
  </p:clrMapOvr>
  <p:transition>
    <p:cover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542" y="2133600"/>
            <a:ext cx="7892024" cy="3200399"/>
          </a:xfrm>
        </p:spPr>
      </p:pic>
      <p:sp>
        <p:nvSpPr>
          <p:cNvPr id="3" name="Title 2"/>
          <p:cNvSpPr>
            <a:spLocks noGrp="1"/>
          </p:cNvSpPr>
          <p:nvPr>
            <p:ph type="title"/>
          </p:nvPr>
        </p:nvSpPr>
        <p:spPr/>
        <p:txBody>
          <a:bodyPr/>
          <a:lstStyle/>
          <a:p>
            <a:pPr algn="ctr"/>
            <a:r>
              <a:rPr lang="en-US" dirty="0"/>
              <a:t>Las Vegas’s Finest</a:t>
            </a:r>
          </a:p>
        </p:txBody>
      </p:sp>
    </p:spTree>
    <p:extLst>
      <p:ext uri="{BB962C8B-B14F-4D97-AF65-F5344CB8AC3E}">
        <p14:creationId xmlns:p14="http://schemas.microsoft.com/office/powerpoint/2010/main" val="141228996"/>
      </p:ext>
    </p:extLst>
  </p:cSld>
  <p:clrMapOvr>
    <a:masterClrMapping/>
  </p:clrMapOvr>
  <p:transition>
    <p:cover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dirty="0"/>
              <a:t>Two-Step Inquiry</a:t>
            </a:r>
          </a:p>
          <a:p>
            <a:pPr lvl="1" algn="just"/>
            <a:r>
              <a:rPr lang="en-US" dirty="0"/>
              <a:t>1. Was contact “possibly prejudicial”?</a:t>
            </a:r>
          </a:p>
          <a:p>
            <a:pPr lvl="1" algn="just"/>
            <a:r>
              <a:rPr lang="en-US" dirty="0"/>
              <a:t>2. State must overcome heavy burden that it was presumptively prejudicial.</a:t>
            </a:r>
          </a:p>
          <a:p>
            <a:pPr algn="just"/>
            <a:r>
              <a:rPr lang="en-US" dirty="0"/>
              <a:t>Step One</a:t>
            </a:r>
          </a:p>
          <a:p>
            <a:pPr lvl="1" algn="just"/>
            <a:r>
              <a:rPr lang="en-US" dirty="0"/>
              <a:t>External contact has a tendency to be injurious to the defendant and must raise a credible risk of influencing the verdict</a:t>
            </a:r>
          </a:p>
          <a:p>
            <a:pPr lvl="2" algn="just"/>
            <a:r>
              <a:rPr lang="en-US" i="1" dirty="0"/>
              <a:t>Godoy v. Spearman</a:t>
            </a:r>
            <a:r>
              <a:rPr lang="en-US"/>
              <a:t>, 861 F.3d 956 (9</a:t>
            </a:r>
            <a:r>
              <a:rPr lang="en-US" baseline="30000"/>
              <a:t>th</a:t>
            </a:r>
            <a:r>
              <a:rPr lang="en-US"/>
              <a:t> </a:t>
            </a:r>
            <a:r>
              <a:rPr lang="en-US" dirty="0"/>
              <a:t>Cir</a:t>
            </a:r>
            <a:r>
              <a:rPr lang="en-US"/>
              <a:t>. 2017</a:t>
            </a:r>
            <a:r>
              <a:rPr lang="en-US" dirty="0"/>
              <a:t>)</a:t>
            </a:r>
            <a:endParaRPr lang="en-US" i="1" dirty="0"/>
          </a:p>
          <a:p>
            <a:pPr lvl="1" algn="just"/>
            <a:r>
              <a:rPr lang="en-US" dirty="0"/>
              <a:t>Government Agent</a:t>
            </a:r>
          </a:p>
          <a:p>
            <a:pPr lvl="2" algn="just"/>
            <a:r>
              <a:rPr lang="en-US" i="1" dirty="0" err="1"/>
              <a:t>Tarango</a:t>
            </a:r>
            <a:r>
              <a:rPr lang="en-US" i="1" dirty="0"/>
              <a:t> v. McDaniel</a:t>
            </a:r>
            <a:r>
              <a:rPr lang="en-US" dirty="0"/>
              <a:t>, 837 F.3d 936 (9</a:t>
            </a:r>
            <a:r>
              <a:rPr lang="en-US" baseline="30000" dirty="0"/>
              <a:t>th</a:t>
            </a:r>
            <a:r>
              <a:rPr lang="en-US" dirty="0"/>
              <a:t> Cir. 2016)</a:t>
            </a:r>
          </a:p>
          <a:p>
            <a:pPr algn="just"/>
            <a:endParaRPr lang="en-US" dirty="0"/>
          </a:p>
          <a:p>
            <a:pPr algn="just"/>
            <a:endParaRPr lang="en-US" dirty="0"/>
          </a:p>
          <a:p>
            <a:pPr algn="just"/>
            <a:endParaRPr lang="en-US" dirty="0"/>
          </a:p>
          <a:p>
            <a:pPr algn="just"/>
            <a:endParaRPr lang="en-US" dirty="0"/>
          </a:p>
        </p:txBody>
      </p:sp>
      <p:sp>
        <p:nvSpPr>
          <p:cNvPr id="3" name="Title 2"/>
          <p:cNvSpPr>
            <a:spLocks noGrp="1"/>
          </p:cNvSpPr>
          <p:nvPr>
            <p:ph type="title"/>
          </p:nvPr>
        </p:nvSpPr>
        <p:spPr/>
        <p:txBody>
          <a:bodyPr>
            <a:normAutofit fontScale="90000"/>
          </a:bodyPr>
          <a:lstStyle/>
          <a:p>
            <a:pPr algn="ctr"/>
            <a:r>
              <a:rPr lang="en-US" dirty="0"/>
              <a:t>External Influence in Federal Court</a:t>
            </a:r>
          </a:p>
        </p:txBody>
      </p:sp>
    </p:spTree>
    <p:extLst>
      <p:ext uri="{BB962C8B-B14F-4D97-AF65-F5344CB8AC3E}">
        <p14:creationId xmlns:p14="http://schemas.microsoft.com/office/powerpoint/2010/main" val="172540627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 calcmode="lin" valueType="num">
                                      <p:cBhvr additive="base">
                                        <p:cTn id="3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 calcmode="lin" valueType="num">
                                      <p:cBhvr additive="base">
                                        <p:cTn id="46"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i="1" dirty="0"/>
              <a:t>Brady</a:t>
            </a:r>
            <a:r>
              <a:rPr lang="en-US" sz="3200" dirty="0"/>
              <a:t> violations</a:t>
            </a:r>
          </a:p>
          <a:p>
            <a:r>
              <a:rPr lang="en-US" sz="3200" i="1" dirty="0" err="1"/>
              <a:t>Napue</a:t>
            </a:r>
            <a:r>
              <a:rPr lang="en-US" sz="3200" i="1" dirty="0"/>
              <a:t> </a:t>
            </a:r>
            <a:r>
              <a:rPr lang="en-US" sz="3200" dirty="0"/>
              <a:t>violations</a:t>
            </a:r>
            <a:endParaRPr lang="en-US" sz="3200" i="1" dirty="0"/>
          </a:p>
          <a:p>
            <a:r>
              <a:rPr lang="en-US" sz="3200" dirty="0"/>
              <a:t>Jury Misconduct</a:t>
            </a:r>
          </a:p>
          <a:p>
            <a:r>
              <a:rPr lang="en-US" sz="3200" dirty="0"/>
              <a:t>Judicial Bias</a:t>
            </a:r>
          </a:p>
          <a:p>
            <a:r>
              <a:rPr lang="en-US" sz="3200" dirty="0"/>
              <a:t>Actual Innocence</a:t>
            </a:r>
          </a:p>
          <a:p>
            <a:r>
              <a:rPr lang="en-US" sz="3200" dirty="0"/>
              <a:t>Evolving Science</a:t>
            </a:r>
          </a:p>
          <a:p>
            <a:endParaRPr lang="en-US" dirty="0"/>
          </a:p>
          <a:p>
            <a:endParaRPr lang="en-US" dirty="0"/>
          </a:p>
        </p:txBody>
      </p:sp>
      <p:sp>
        <p:nvSpPr>
          <p:cNvPr id="2" name="Title 1"/>
          <p:cNvSpPr>
            <a:spLocks noGrp="1"/>
          </p:cNvSpPr>
          <p:nvPr>
            <p:ph type="title"/>
          </p:nvPr>
        </p:nvSpPr>
        <p:spPr/>
        <p:txBody>
          <a:bodyPr>
            <a:normAutofit/>
          </a:bodyPr>
          <a:lstStyle/>
          <a:p>
            <a:r>
              <a:rPr lang="en-US" dirty="0"/>
              <a:t>Claims Beyond IAC</a:t>
            </a:r>
          </a:p>
        </p:txBody>
      </p:sp>
    </p:spTree>
    <p:extLst>
      <p:ext uri="{BB962C8B-B14F-4D97-AF65-F5344CB8AC3E}">
        <p14:creationId xmlns:p14="http://schemas.microsoft.com/office/powerpoint/2010/main" val="661849461"/>
      </p:ext>
    </p:extLst>
  </p:cSld>
  <p:clrMapOvr>
    <a:masterClrMapping/>
  </p:clrMapOvr>
  <p:transition>
    <p:cover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dirty="0"/>
              <a:t>Nevada Supreme Court is getting this standard wrong</a:t>
            </a:r>
          </a:p>
          <a:p>
            <a:pPr lvl="1" algn="just"/>
            <a:r>
              <a:rPr lang="en-US" i="1" dirty="0"/>
              <a:t>Meyer v. State</a:t>
            </a:r>
            <a:r>
              <a:rPr lang="en-US" dirty="0"/>
              <a:t>, 119 Nev. 554, 564, 80 P.3d 447, 455 (2003)</a:t>
            </a:r>
          </a:p>
          <a:p>
            <a:pPr lvl="1" algn="just"/>
            <a:r>
              <a:rPr lang="en-US" dirty="0"/>
              <a:t>Places the burden on defendant, instead of State</a:t>
            </a:r>
          </a:p>
          <a:p>
            <a:pPr algn="just"/>
            <a:r>
              <a:rPr lang="en-US" dirty="0"/>
              <a:t>Paves the way for independent federal review of this claim</a:t>
            </a:r>
          </a:p>
          <a:p>
            <a:endParaRPr lang="en-US" dirty="0"/>
          </a:p>
        </p:txBody>
      </p:sp>
      <p:sp>
        <p:nvSpPr>
          <p:cNvPr id="3" name="Title 2"/>
          <p:cNvSpPr>
            <a:spLocks noGrp="1"/>
          </p:cNvSpPr>
          <p:nvPr>
            <p:ph type="title"/>
          </p:nvPr>
        </p:nvSpPr>
        <p:spPr/>
        <p:txBody>
          <a:bodyPr/>
          <a:lstStyle/>
          <a:p>
            <a:pPr algn="ctr"/>
            <a:r>
              <a:rPr lang="en-US" dirty="0"/>
              <a:t>External Influence</a:t>
            </a:r>
          </a:p>
        </p:txBody>
      </p:sp>
    </p:spTree>
    <p:extLst>
      <p:ext uri="{BB962C8B-B14F-4D97-AF65-F5344CB8AC3E}">
        <p14:creationId xmlns:p14="http://schemas.microsoft.com/office/powerpoint/2010/main" val="213177329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624539"/>
            <a:ext cx="5638800" cy="4127601"/>
          </a:xfrm>
        </p:spPr>
      </p:pic>
      <p:sp>
        <p:nvSpPr>
          <p:cNvPr id="3" name="Title 2"/>
          <p:cNvSpPr>
            <a:spLocks noGrp="1"/>
          </p:cNvSpPr>
          <p:nvPr>
            <p:ph type="title"/>
          </p:nvPr>
        </p:nvSpPr>
        <p:spPr/>
        <p:txBody>
          <a:bodyPr/>
          <a:lstStyle/>
          <a:p>
            <a:pPr algn="ctr"/>
            <a:r>
              <a:rPr lang="en-US" dirty="0"/>
              <a:t>Tracking Down Jurors</a:t>
            </a:r>
          </a:p>
        </p:txBody>
      </p:sp>
    </p:spTree>
    <p:extLst>
      <p:ext uri="{BB962C8B-B14F-4D97-AF65-F5344CB8AC3E}">
        <p14:creationId xmlns:p14="http://schemas.microsoft.com/office/powerpoint/2010/main" val="2818579217"/>
      </p:ext>
    </p:extLst>
  </p:cSld>
  <p:clrMapOvr>
    <a:masterClrMapping/>
  </p:clrMapOvr>
  <p:transition>
    <p:cover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12183" y="2629356"/>
            <a:ext cx="1822939" cy="1822939"/>
          </a:xfrm>
        </p:spPr>
      </p:pic>
      <p:sp>
        <p:nvSpPr>
          <p:cNvPr id="3" name="Title 2"/>
          <p:cNvSpPr>
            <a:spLocks noGrp="1"/>
          </p:cNvSpPr>
          <p:nvPr>
            <p:ph type="title"/>
          </p:nvPr>
        </p:nvSpPr>
        <p:spPr/>
        <p:txBody>
          <a:bodyPr/>
          <a:lstStyle/>
          <a:p>
            <a:pPr algn="ctr"/>
            <a:r>
              <a:rPr lang="en-US" dirty="0"/>
              <a:t>Another Example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352" y="2267316"/>
            <a:ext cx="2438400" cy="2438400"/>
          </a:xfrm>
          <a:prstGeom prst="rect">
            <a:avLst/>
          </a:prstGeom>
        </p:spPr>
      </p:pic>
      <p:sp>
        <p:nvSpPr>
          <p:cNvPr id="7" name="Right Arrow 6"/>
          <p:cNvSpPr/>
          <p:nvPr/>
        </p:nvSpPr>
        <p:spPr>
          <a:xfrm>
            <a:off x="6380650" y="2610216"/>
            <a:ext cx="914400" cy="381000"/>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 7"/>
          <p:cNvSpPr/>
          <p:nvPr/>
        </p:nvSpPr>
        <p:spPr>
          <a:xfrm>
            <a:off x="7958137" y="2979493"/>
            <a:ext cx="838200" cy="990600"/>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lus 8"/>
          <p:cNvSpPr/>
          <p:nvPr/>
        </p:nvSpPr>
        <p:spPr>
          <a:xfrm>
            <a:off x="2832587" y="3045525"/>
            <a:ext cx="982173" cy="924568"/>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p:cNvSpPr/>
          <p:nvPr/>
        </p:nvSpPr>
        <p:spPr>
          <a:xfrm>
            <a:off x="5432545" y="2991216"/>
            <a:ext cx="948105" cy="97887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8609" t="265" r="8174" b="-265"/>
          <a:stretch/>
        </p:blipFill>
        <p:spPr>
          <a:xfrm>
            <a:off x="96337" y="2738250"/>
            <a:ext cx="2695952" cy="1854361"/>
          </a:xfrm>
          <a:prstGeom prst="rect">
            <a:avLst/>
          </a:prstGeom>
        </p:spPr>
      </p:pic>
      <p:sp>
        <p:nvSpPr>
          <p:cNvPr id="12" name="TextBox 11"/>
          <p:cNvSpPr txBox="1"/>
          <p:nvPr/>
        </p:nvSpPr>
        <p:spPr>
          <a:xfrm>
            <a:off x="1371600" y="5029200"/>
            <a:ext cx="6586537" cy="1200329"/>
          </a:xfrm>
          <a:prstGeom prst="rect">
            <a:avLst/>
          </a:prstGeom>
          <a:noFill/>
        </p:spPr>
        <p:txBody>
          <a:bodyPr wrap="square" rtlCol="0">
            <a:spAutoFit/>
          </a:bodyPr>
          <a:lstStyle/>
          <a:p>
            <a:r>
              <a:rPr lang="en-US" sz="2400" dirty="0">
                <a:solidFill>
                  <a:srgbClr val="7030A0"/>
                </a:solidFill>
              </a:rPr>
              <a:t>Habeas Victory Based on Newly Discovered Evidence of External Influence on the Jury’s Deliberations!</a:t>
            </a:r>
          </a:p>
        </p:txBody>
      </p:sp>
    </p:spTree>
    <p:extLst>
      <p:ext uri="{BB962C8B-B14F-4D97-AF65-F5344CB8AC3E}">
        <p14:creationId xmlns:p14="http://schemas.microsoft.com/office/powerpoint/2010/main" val="263721000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barn(inVertical)">
                                      <p:cBhvr>
                                        <p:cTn id="3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Studies:  Judicial</a:t>
            </a:r>
            <a:br>
              <a:rPr lang="en-US" dirty="0"/>
            </a:br>
            <a:r>
              <a:rPr lang="en-US" dirty="0"/>
              <a:t>Misconduct </a:t>
            </a:r>
            <a:endParaRPr lang="en-US" i="1"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3142514"/>
      </p:ext>
    </p:extLst>
  </p:cSld>
  <p:clrMapOvr>
    <a:masterClrMapping/>
  </p:clrMapOvr>
  <p:transition>
    <p:cover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Nevada and Judicial Bias</a:t>
            </a:r>
          </a:p>
        </p:txBody>
      </p:sp>
      <p:pic>
        <p:nvPicPr>
          <p:cNvPr id="3074" name="Picture 2" descr="https://upload.wikimedia.org/wikipedia/commons/thumb/a/a5/Goodman-Claiborne.jpg/250px-Goodman-Claibor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600200"/>
            <a:ext cx="5014912" cy="3590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2933874"/>
            <a:ext cx="3124200" cy="923330"/>
          </a:xfrm>
          <a:prstGeom prst="rect">
            <a:avLst/>
          </a:prstGeom>
          <a:noFill/>
        </p:spPr>
        <p:txBody>
          <a:bodyPr wrap="square" rtlCol="0">
            <a:spAutoFit/>
          </a:bodyPr>
          <a:lstStyle/>
          <a:p>
            <a:pPr algn="ctr"/>
            <a:r>
              <a:rPr lang="en-US" dirty="0"/>
              <a:t>Harry Claiborne </a:t>
            </a:r>
          </a:p>
          <a:p>
            <a:pPr algn="ctr"/>
            <a:r>
              <a:rPr lang="en-US" dirty="0"/>
              <a:t>and</a:t>
            </a:r>
          </a:p>
          <a:p>
            <a:pPr algn="ctr"/>
            <a:r>
              <a:rPr lang="en-US" dirty="0"/>
              <a:t> Oscar Goodman</a:t>
            </a:r>
          </a:p>
        </p:txBody>
      </p:sp>
    </p:spTree>
    <p:extLst>
      <p:ext uri="{BB962C8B-B14F-4D97-AF65-F5344CB8AC3E}">
        <p14:creationId xmlns:p14="http://schemas.microsoft.com/office/powerpoint/2010/main" val="1524567630"/>
      </p:ext>
    </p:extLst>
  </p:cSld>
  <p:clrMapOvr>
    <a:masterClrMapping/>
  </p:clrMapOvr>
  <p:transition>
    <p:cover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6600" dirty="0"/>
              <a:t>Actual Bias</a:t>
            </a:r>
          </a:p>
          <a:p>
            <a:pPr lvl="1" algn="just"/>
            <a:r>
              <a:rPr lang="en-US" sz="6600" dirty="0"/>
              <a:t>Bribery</a:t>
            </a:r>
          </a:p>
          <a:p>
            <a:pPr lvl="1" algn="just"/>
            <a:r>
              <a:rPr lang="en-US" sz="6600" dirty="0"/>
              <a:t>Financial stake</a:t>
            </a:r>
          </a:p>
        </p:txBody>
      </p:sp>
      <p:sp>
        <p:nvSpPr>
          <p:cNvPr id="3" name="Title 2"/>
          <p:cNvSpPr>
            <a:spLocks noGrp="1"/>
          </p:cNvSpPr>
          <p:nvPr>
            <p:ph type="title"/>
          </p:nvPr>
        </p:nvSpPr>
        <p:spPr/>
        <p:txBody>
          <a:bodyPr/>
          <a:lstStyle/>
          <a:p>
            <a:r>
              <a:rPr lang="en-US" dirty="0"/>
              <a:t>Judicial Misconduct</a:t>
            </a:r>
          </a:p>
        </p:txBody>
      </p:sp>
    </p:spTree>
    <p:extLst>
      <p:ext uri="{BB962C8B-B14F-4D97-AF65-F5344CB8AC3E}">
        <p14:creationId xmlns:p14="http://schemas.microsoft.com/office/powerpoint/2010/main" val="351291466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r>
              <a:rPr lang="en-US" sz="5400" dirty="0"/>
              <a:t>Potential Bias</a:t>
            </a:r>
          </a:p>
          <a:p>
            <a:pPr lvl="1" algn="just"/>
            <a:r>
              <a:rPr lang="en-US" sz="5400" dirty="0"/>
              <a:t>Objective question</a:t>
            </a:r>
          </a:p>
          <a:p>
            <a:pPr lvl="1" algn="just"/>
            <a:r>
              <a:rPr lang="en-US" sz="5400" dirty="0"/>
              <a:t>Likely to be neutral?</a:t>
            </a:r>
          </a:p>
          <a:p>
            <a:pPr lvl="1" algn="just"/>
            <a:r>
              <a:rPr lang="en-US" sz="5400" dirty="0"/>
              <a:t>“Potential for bias?”</a:t>
            </a:r>
          </a:p>
          <a:p>
            <a:pPr lvl="1"/>
            <a:endParaRPr lang="en-US" dirty="0"/>
          </a:p>
        </p:txBody>
      </p:sp>
      <p:sp>
        <p:nvSpPr>
          <p:cNvPr id="3" name="Title 2"/>
          <p:cNvSpPr>
            <a:spLocks noGrp="1"/>
          </p:cNvSpPr>
          <p:nvPr>
            <p:ph type="title"/>
          </p:nvPr>
        </p:nvSpPr>
        <p:spPr/>
        <p:txBody>
          <a:bodyPr/>
          <a:lstStyle/>
          <a:p>
            <a:r>
              <a:rPr lang="en-US" dirty="0"/>
              <a:t>Judicial Misconduct</a:t>
            </a:r>
          </a:p>
        </p:txBody>
      </p:sp>
    </p:spTree>
    <p:extLst>
      <p:ext uri="{BB962C8B-B14F-4D97-AF65-F5344CB8AC3E}">
        <p14:creationId xmlns:p14="http://schemas.microsoft.com/office/powerpoint/2010/main" val="44330433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1143000"/>
          </a:xfrm>
        </p:spPr>
        <p:txBody>
          <a:bodyPr/>
          <a:lstStyle/>
          <a:p>
            <a:pPr algn="ctr"/>
            <a:r>
              <a:rPr lang="en-US" i="1" dirty="0" err="1"/>
              <a:t>Rippo</a:t>
            </a:r>
            <a:r>
              <a:rPr lang="en-US" i="1" dirty="0"/>
              <a:t> v. Baker</a:t>
            </a:r>
          </a:p>
        </p:txBody>
      </p:sp>
      <p:sp>
        <p:nvSpPr>
          <p:cNvPr id="5" name="TextBox 4"/>
          <p:cNvSpPr txBox="1"/>
          <p:nvPr/>
        </p:nvSpPr>
        <p:spPr>
          <a:xfrm>
            <a:off x="1524000" y="4976748"/>
            <a:ext cx="7239000" cy="1446550"/>
          </a:xfrm>
          <a:prstGeom prst="rect">
            <a:avLst/>
          </a:prstGeom>
          <a:noFill/>
        </p:spPr>
        <p:txBody>
          <a:bodyPr wrap="square" rtlCol="0">
            <a:spAutoFit/>
          </a:bodyPr>
          <a:lstStyle/>
          <a:p>
            <a:r>
              <a:rPr lang="en-US" sz="4400" dirty="0"/>
              <a:t>Judge Bongiovanni taking bribes?</a:t>
            </a:r>
          </a:p>
        </p:txBody>
      </p:sp>
      <p:pic>
        <p:nvPicPr>
          <p:cNvPr id="2" name="Picture 1"/>
          <p:cNvPicPr>
            <a:picLocks noChangeAspect="1"/>
          </p:cNvPicPr>
          <p:nvPr/>
        </p:nvPicPr>
        <p:blipFill>
          <a:blip r:embed="rId3"/>
          <a:stretch>
            <a:fillRect/>
          </a:stretch>
        </p:blipFill>
        <p:spPr>
          <a:xfrm>
            <a:off x="2590800" y="1429339"/>
            <a:ext cx="4654666" cy="3489670"/>
          </a:xfrm>
          <a:prstGeom prst="rect">
            <a:avLst/>
          </a:prstGeom>
        </p:spPr>
      </p:pic>
    </p:spTree>
    <p:extLst>
      <p:ext uri="{BB962C8B-B14F-4D97-AF65-F5344CB8AC3E}">
        <p14:creationId xmlns:p14="http://schemas.microsoft.com/office/powerpoint/2010/main" val="3517931816"/>
      </p:ext>
    </p:extLst>
  </p:cSld>
  <p:clrMapOvr>
    <a:masterClrMapping/>
  </p:clrMapOvr>
  <p:transition>
    <p:cover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i="1" dirty="0" err="1"/>
              <a:t>Rippo</a:t>
            </a:r>
            <a:r>
              <a:rPr lang="en-US" i="1" dirty="0"/>
              <a:t> v. Baker</a:t>
            </a:r>
          </a:p>
        </p:txBody>
      </p:sp>
      <p:sp>
        <p:nvSpPr>
          <p:cNvPr id="5" name="TextBox 4"/>
          <p:cNvSpPr txBox="1"/>
          <p:nvPr/>
        </p:nvSpPr>
        <p:spPr>
          <a:xfrm>
            <a:off x="1828800" y="5029199"/>
            <a:ext cx="8610600" cy="1446550"/>
          </a:xfrm>
          <a:prstGeom prst="rect">
            <a:avLst/>
          </a:prstGeom>
          <a:noFill/>
        </p:spPr>
        <p:txBody>
          <a:bodyPr wrap="square" rtlCol="0">
            <a:spAutoFit/>
          </a:bodyPr>
          <a:lstStyle/>
          <a:p>
            <a:r>
              <a:rPr lang="en-US" sz="4400" dirty="0"/>
              <a:t>Marked bills in the pants pocket</a:t>
            </a:r>
          </a:p>
        </p:txBody>
      </p:sp>
      <p:pic>
        <p:nvPicPr>
          <p:cNvPr id="2" name="Picture 1"/>
          <p:cNvPicPr>
            <a:picLocks noChangeAspect="1"/>
          </p:cNvPicPr>
          <p:nvPr/>
        </p:nvPicPr>
        <p:blipFill>
          <a:blip r:embed="rId3"/>
          <a:stretch>
            <a:fillRect/>
          </a:stretch>
        </p:blipFill>
        <p:spPr>
          <a:xfrm>
            <a:off x="2286000" y="1588843"/>
            <a:ext cx="5029464" cy="3269151"/>
          </a:xfrm>
          <a:prstGeom prst="rect">
            <a:avLst/>
          </a:prstGeom>
        </p:spPr>
      </p:pic>
    </p:spTree>
    <p:extLst>
      <p:ext uri="{BB962C8B-B14F-4D97-AF65-F5344CB8AC3E}">
        <p14:creationId xmlns:p14="http://schemas.microsoft.com/office/powerpoint/2010/main" val="4215175570"/>
      </p:ext>
    </p:extLst>
  </p:cSld>
  <p:clrMapOvr>
    <a:masterClrMapping/>
  </p:clrMapOvr>
  <p:transition>
    <p:cover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1143000"/>
          </a:xfrm>
        </p:spPr>
        <p:txBody>
          <a:bodyPr/>
          <a:lstStyle/>
          <a:p>
            <a:pPr algn="ctr"/>
            <a:r>
              <a:rPr lang="en-US" i="1" dirty="0" err="1"/>
              <a:t>Rippo</a:t>
            </a:r>
            <a:r>
              <a:rPr lang="en-US" i="1" dirty="0"/>
              <a:t> v. Baker</a:t>
            </a:r>
          </a:p>
        </p:txBody>
      </p:sp>
      <p:sp>
        <p:nvSpPr>
          <p:cNvPr id="5" name="TextBox 4"/>
          <p:cNvSpPr txBox="1"/>
          <p:nvPr/>
        </p:nvSpPr>
        <p:spPr>
          <a:xfrm>
            <a:off x="228600" y="1828800"/>
            <a:ext cx="8610600" cy="4247317"/>
          </a:xfrm>
          <a:prstGeom prst="rect">
            <a:avLst/>
          </a:prstGeom>
          <a:noFill/>
        </p:spPr>
        <p:txBody>
          <a:bodyPr wrap="square" rtlCol="0">
            <a:spAutoFit/>
          </a:bodyPr>
          <a:lstStyle/>
          <a:p>
            <a:pPr marL="857250" indent="-857250">
              <a:buFont typeface="Arial" panose="020B0604020202020204" pitchFamily="34" charset="0"/>
              <a:buChar char="•"/>
            </a:pPr>
            <a:r>
              <a:rPr lang="en-US" sz="5400" dirty="0"/>
              <a:t>Representations at trial</a:t>
            </a:r>
          </a:p>
          <a:p>
            <a:pPr marL="857250" indent="-857250">
              <a:buFont typeface="Arial" panose="020B0604020202020204" pitchFamily="34" charset="0"/>
              <a:buChar char="•"/>
            </a:pPr>
            <a:r>
              <a:rPr lang="en-US" sz="5400" dirty="0"/>
              <a:t>Representations during 2nd Post-conviction</a:t>
            </a:r>
          </a:p>
        </p:txBody>
      </p:sp>
    </p:spTree>
    <p:extLst>
      <p:ext uri="{BB962C8B-B14F-4D97-AF65-F5344CB8AC3E}">
        <p14:creationId xmlns:p14="http://schemas.microsoft.com/office/powerpoint/2010/main" val="2176516114"/>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US" dirty="0"/>
              <a:t>Three Elements to a </a:t>
            </a:r>
            <a:r>
              <a:rPr lang="en-US" i="1" dirty="0"/>
              <a:t>Brady </a:t>
            </a:r>
            <a:r>
              <a:rPr lang="en-US" dirty="0"/>
              <a:t>Violation</a:t>
            </a:r>
          </a:p>
          <a:p>
            <a:endParaRPr lang="en-US" dirty="0"/>
          </a:p>
          <a:p>
            <a:pPr marL="109728" indent="0">
              <a:buNone/>
            </a:pPr>
            <a:r>
              <a:rPr lang="en-US" dirty="0"/>
              <a:t>	1.	Favorable</a:t>
            </a:r>
          </a:p>
          <a:p>
            <a:pPr marL="109728" indent="0">
              <a:buNone/>
            </a:pPr>
            <a:r>
              <a:rPr lang="en-US" dirty="0"/>
              <a:t>			</a:t>
            </a:r>
            <a:r>
              <a:rPr lang="en-US" sz="1800" dirty="0"/>
              <a:t>Impeachment or Exculpatory</a:t>
            </a:r>
          </a:p>
          <a:p>
            <a:pPr marL="109728" indent="0">
              <a:buNone/>
            </a:pPr>
            <a:r>
              <a:rPr lang="en-US" dirty="0"/>
              <a:t>	2.	Suppression</a:t>
            </a:r>
          </a:p>
          <a:p>
            <a:pPr marL="109728" indent="0">
              <a:buNone/>
            </a:pPr>
            <a:endParaRPr lang="en-US" dirty="0"/>
          </a:p>
          <a:p>
            <a:pPr marL="109728" indent="0">
              <a:buNone/>
            </a:pPr>
            <a:r>
              <a:rPr lang="en-US" dirty="0"/>
              <a:t>	3.	Materiality</a:t>
            </a:r>
          </a:p>
          <a:p>
            <a:pPr marL="109728" indent="0">
              <a:buNone/>
            </a:pPr>
            <a:r>
              <a:rPr lang="en-US" sz="1400" dirty="0"/>
              <a:t>			</a:t>
            </a:r>
            <a:r>
              <a:rPr lang="en-US" sz="1800" dirty="0"/>
              <a:t>Reasonable Probability or Possibility</a:t>
            </a:r>
          </a:p>
        </p:txBody>
      </p:sp>
      <p:sp>
        <p:nvSpPr>
          <p:cNvPr id="3" name="Title 2"/>
          <p:cNvSpPr>
            <a:spLocks noGrp="1"/>
          </p:cNvSpPr>
          <p:nvPr>
            <p:ph type="title"/>
          </p:nvPr>
        </p:nvSpPr>
        <p:spPr/>
        <p:txBody>
          <a:bodyPr/>
          <a:lstStyle/>
          <a:p>
            <a:pPr algn="ctr"/>
            <a:r>
              <a:rPr lang="en-US" i="1" dirty="0"/>
              <a:t>Brady</a:t>
            </a:r>
            <a:r>
              <a:rPr lang="en-US" dirty="0"/>
              <a:t> Standard</a:t>
            </a:r>
          </a:p>
        </p:txBody>
      </p:sp>
    </p:spTree>
    <p:extLst>
      <p:ext uri="{BB962C8B-B14F-4D97-AF65-F5344CB8AC3E}">
        <p14:creationId xmlns:p14="http://schemas.microsoft.com/office/powerpoint/2010/main" val="2222195897"/>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additive="base">
                                        <p:cTn id="1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3818126"/>
            <a:ext cx="5486400" cy="2868603"/>
          </a:xfrm>
        </p:spPr>
      </p:pic>
      <p:sp>
        <p:nvSpPr>
          <p:cNvPr id="3" name="Title 2"/>
          <p:cNvSpPr>
            <a:spLocks noGrp="1"/>
          </p:cNvSpPr>
          <p:nvPr>
            <p:ph type="title"/>
          </p:nvPr>
        </p:nvSpPr>
        <p:spPr/>
        <p:txBody>
          <a:bodyPr/>
          <a:lstStyle/>
          <a:p>
            <a:pPr algn="ctr"/>
            <a:r>
              <a:rPr lang="en-US" dirty="0"/>
              <a:t>Federal Review</a:t>
            </a:r>
          </a:p>
        </p:txBody>
      </p:sp>
      <p:sp>
        <p:nvSpPr>
          <p:cNvPr id="6" name="Oval Callout 5"/>
          <p:cNvSpPr/>
          <p:nvPr/>
        </p:nvSpPr>
        <p:spPr>
          <a:xfrm>
            <a:off x="2819400" y="152400"/>
            <a:ext cx="5029200" cy="330969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“We vacate the Nevada Supreme Court's judgment because it applied the wrong legal standard.”</a:t>
            </a:r>
          </a:p>
        </p:txBody>
      </p:sp>
      <p:sp>
        <p:nvSpPr>
          <p:cNvPr id="7" name="TextBox 6"/>
          <p:cNvSpPr txBox="1"/>
          <p:nvPr/>
        </p:nvSpPr>
        <p:spPr>
          <a:xfrm>
            <a:off x="4800600" y="3633460"/>
            <a:ext cx="4495800" cy="369332"/>
          </a:xfrm>
          <a:prstGeom prst="rect">
            <a:avLst/>
          </a:prstGeom>
          <a:noFill/>
        </p:spPr>
        <p:txBody>
          <a:bodyPr wrap="square" rtlCol="0">
            <a:spAutoFit/>
          </a:bodyPr>
          <a:lstStyle/>
          <a:p>
            <a:r>
              <a:rPr lang="en-US" dirty="0" err="1">
                <a:solidFill>
                  <a:srgbClr val="FF0000"/>
                </a:solidFill>
                <a:effectLst>
                  <a:outerShdw blurRad="38100" dist="38100" dir="2700000" algn="tl">
                    <a:srgbClr val="000000">
                      <a:alpha val="43137"/>
                    </a:srgbClr>
                  </a:outerShdw>
                </a:effectLst>
              </a:rPr>
              <a:t>Rippo</a:t>
            </a:r>
            <a:r>
              <a:rPr lang="en-US" dirty="0">
                <a:solidFill>
                  <a:srgbClr val="FF0000"/>
                </a:solidFill>
                <a:effectLst>
                  <a:outerShdw blurRad="38100" dist="38100" dir="2700000" algn="tl">
                    <a:srgbClr val="000000">
                      <a:alpha val="43137"/>
                    </a:srgbClr>
                  </a:outerShdw>
                </a:effectLst>
              </a:rPr>
              <a:t> v. Baker, 137 S. Ct. 905 (2017)</a:t>
            </a:r>
          </a:p>
        </p:txBody>
      </p:sp>
    </p:spTree>
    <p:extLst>
      <p:ext uri="{BB962C8B-B14F-4D97-AF65-F5344CB8AC3E}">
        <p14:creationId xmlns:p14="http://schemas.microsoft.com/office/powerpoint/2010/main" val="2548081121"/>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Judicial bias was raised on appeal</a:t>
            </a:r>
          </a:p>
          <a:p>
            <a:r>
              <a:rPr lang="en-US" sz="3200" dirty="0"/>
              <a:t>At that time, there were limitations to investigate the claim earlier</a:t>
            </a:r>
          </a:p>
          <a:p>
            <a:r>
              <a:rPr lang="en-US" sz="3200" dirty="0"/>
              <a:t>But new evidence became available later on</a:t>
            </a:r>
          </a:p>
          <a:p>
            <a:r>
              <a:rPr lang="en-US" sz="3200" dirty="0">
                <a:solidFill>
                  <a:srgbClr val="FF0000"/>
                </a:solidFill>
              </a:rPr>
              <a:t>Lesson: May want to look at direct appeal claims to see whether they can be further investigated</a:t>
            </a:r>
          </a:p>
        </p:txBody>
      </p:sp>
      <p:sp>
        <p:nvSpPr>
          <p:cNvPr id="3" name="Title 2"/>
          <p:cNvSpPr>
            <a:spLocks noGrp="1"/>
          </p:cNvSpPr>
          <p:nvPr>
            <p:ph type="title"/>
          </p:nvPr>
        </p:nvSpPr>
        <p:spPr/>
        <p:txBody>
          <a:bodyPr/>
          <a:lstStyle/>
          <a:p>
            <a:r>
              <a:rPr lang="en-US" dirty="0"/>
              <a:t>Important Investigation Point</a:t>
            </a:r>
          </a:p>
        </p:txBody>
      </p:sp>
    </p:spTree>
    <p:extLst>
      <p:ext uri="{BB962C8B-B14F-4D97-AF65-F5344CB8AC3E}">
        <p14:creationId xmlns:p14="http://schemas.microsoft.com/office/powerpoint/2010/main" val="206015966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p:cTn id="22"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200" y="2514600"/>
            <a:ext cx="5587599" cy="4115688"/>
          </a:xfrm>
          <a:prstGeom prst="rect">
            <a:avLst/>
          </a:prstGeom>
        </p:spPr>
      </p:pic>
    </p:spTree>
    <p:extLst>
      <p:ext uri="{BB962C8B-B14F-4D97-AF65-F5344CB8AC3E}">
        <p14:creationId xmlns:p14="http://schemas.microsoft.com/office/powerpoint/2010/main" val="314477993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514600"/>
            <a:ext cx="8869375" cy="3124200"/>
          </a:xfrm>
          <a:prstGeom prst="rect">
            <a:avLst/>
          </a:prstGeom>
        </p:spPr>
      </p:pic>
    </p:spTree>
    <p:extLst>
      <p:ext uri="{BB962C8B-B14F-4D97-AF65-F5344CB8AC3E}">
        <p14:creationId xmlns:p14="http://schemas.microsoft.com/office/powerpoint/2010/main" val="74114152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93059" y="2971800"/>
            <a:ext cx="6181880" cy="3737172"/>
          </a:xfrm>
          <a:prstGeom prst="rect">
            <a:avLst/>
          </a:prstGeom>
        </p:spPr>
      </p:pic>
      <p:sp>
        <p:nvSpPr>
          <p:cNvPr id="3" name="Title 2"/>
          <p:cNvSpPr>
            <a:spLocks noGrp="1"/>
          </p:cNvSpPr>
          <p:nvPr>
            <p:ph type="title"/>
          </p:nvPr>
        </p:nvSpPr>
        <p:spPr/>
        <p:txBody>
          <a:bodyPr/>
          <a:lstStyle/>
          <a:p>
            <a:r>
              <a:rPr lang="en-US" dirty="0"/>
              <a:t>Flawed Scientific Evidence</a:t>
            </a:r>
          </a:p>
        </p:txBody>
      </p:sp>
      <p:sp>
        <p:nvSpPr>
          <p:cNvPr id="5" name="Rounded Rectangular Callout 4"/>
          <p:cNvSpPr/>
          <p:nvPr/>
        </p:nvSpPr>
        <p:spPr>
          <a:xfrm>
            <a:off x="3583999" y="990600"/>
            <a:ext cx="5181600" cy="2667000"/>
          </a:xfrm>
          <a:prstGeom prst="wedgeRoundRectCallout">
            <a:avLst>
              <a:gd name="adj1" fmla="val -46525"/>
              <a:gd name="adj2" fmla="val 599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a:t>
            </a:r>
            <a:r>
              <a:rPr lang="en-US" sz="2000" dirty="0" err="1"/>
              <a:t>abeas</a:t>
            </a:r>
            <a:r>
              <a:rPr lang="en-US" sz="2000" dirty="0"/>
              <a:t> petitioners can allege a constitutional violation from the introduction of flawed expert testimony at trial if they show that the introduction of this evidence ‘undermined the fundamental fairness of the entire trial.’”</a:t>
            </a:r>
          </a:p>
        </p:txBody>
      </p:sp>
      <p:sp>
        <p:nvSpPr>
          <p:cNvPr id="6" name="TextBox 5"/>
          <p:cNvSpPr txBox="1"/>
          <p:nvPr/>
        </p:nvSpPr>
        <p:spPr>
          <a:xfrm>
            <a:off x="5179001" y="3886200"/>
            <a:ext cx="3964999" cy="646331"/>
          </a:xfrm>
          <a:prstGeom prst="rect">
            <a:avLst/>
          </a:prstGeom>
          <a:solidFill>
            <a:schemeClr val="accent1">
              <a:lumMod val="40000"/>
              <a:lumOff val="60000"/>
            </a:schemeClr>
          </a:solidFill>
        </p:spPr>
        <p:txBody>
          <a:bodyPr wrap="square" rtlCol="0">
            <a:spAutoFit/>
          </a:bodyPr>
          <a:lstStyle/>
          <a:p>
            <a:r>
              <a:rPr lang="en-US" dirty="0" err="1">
                <a:solidFill>
                  <a:srgbClr val="FF0000"/>
                </a:solidFill>
              </a:rPr>
              <a:t>Gimenez</a:t>
            </a:r>
            <a:r>
              <a:rPr lang="en-US" dirty="0">
                <a:solidFill>
                  <a:srgbClr val="FF0000"/>
                </a:solidFill>
              </a:rPr>
              <a:t> v. Ochoa, 821 F.3d 1136, 1145 (9</a:t>
            </a:r>
            <a:r>
              <a:rPr lang="en-US" baseline="30000" dirty="0">
                <a:solidFill>
                  <a:srgbClr val="FF0000"/>
                </a:solidFill>
              </a:rPr>
              <a:t>th</a:t>
            </a:r>
            <a:r>
              <a:rPr lang="en-US" dirty="0">
                <a:solidFill>
                  <a:srgbClr val="FF0000"/>
                </a:solidFill>
              </a:rPr>
              <a:t> Cir. 2016)</a:t>
            </a:r>
          </a:p>
        </p:txBody>
      </p:sp>
    </p:spTree>
    <p:extLst>
      <p:ext uri="{BB962C8B-B14F-4D97-AF65-F5344CB8AC3E}">
        <p14:creationId xmlns:p14="http://schemas.microsoft.com/office/powerpoint/2010/main" val="189637123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haken baby syndrome tri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63976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16465"/>
      </p:ext>
    </p:extLst>
  </p:cSld>
  <p:clrMapOvr>
    <a:masterClrMapping/>
  </p:clrMapOvr>
  <p:transition>
    <p:cover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Cousin Vinny -  Everything That Guy Just Said Is Bullsh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0"/>
            <a:ext cx="8915400" cy="5014913"/>
          </a:xfrm>
          <a:prstGeom prst="rect">
            <a:avLst/>
          </a:prstGeom>
        </p:spPr>
      </p:pic>
    </p:spTree>
    <p:extLst>
      <p:ext uri="{BB962C8B-B14F-4D97-AF65-F5344CB8AC3E}">
        <p14:creationId xmlns:p14="http://schemas.microsoft.com/office/powerpoint/2010/main" val="2257196607"/>
      </p:ext>
    </p:extLst>
  </p:cSld>
  <p:clrMapOvr>
    <a:masterClrMapping/>
  </p:clrMapOvr>
  <p:transition>
    <p:cover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Cousin Vinny -  Everything That Guy Just Said Is Bullshi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0"/>
            <a:ext cx="8915400" cy="5014913"/>
          </a:xfrm>
          <a:prstGeom prst="rect">
            <a:avLst/>
          </a:prstGeom>
        </p:spPr>
      </p:pic>
    </p:spTree>
    <p:extLst>
      <p:ext uri="{BB962C8B-B14F-4D97-AF65-F5344CB8AC3E}">
        <p14:creationId xmlns:p14="http://schemas.microsoft.com/office/powerpoint/2010/main" val="1344743315"/>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46" r="9586"/>
          <a:stretch/>
        </p:blipFill>
        <p:spPr>
          <a:xfrm rot="5400000">
            <a:off x="1830930" y="683670"/>
            <a:ext cx="6019800" cy="5414460"/>
          </a:xfrm>
          <a:prstGeom prst="rect">
            <a:avLst/>
          </a:prstGeom>
        </p:spPr>
      </p:pic>
    </p:spTree>
    <p:extLst>
      <p:ext uri="{BB962C8B-B14F-4D97-AF65-F5344CB8AC3E}">
        <p14:creationId xmlns:p14="http://schemas.microsoft.com/office/powerpoint/2010/main" val="831168053"/>
      </p:ext>
    </p:extLst>
  </p:cSld>
  <p:clrMapOvr>
    <a:masterClrMapping/>
  </p:clrMapOvr>
  <p:transition>
    <p:cover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1295400"/>
            <a:ext cx="5021262" cy="5021262"/>
          </a:xfrm>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737812413"/>
      </p:ext>
    </p:extLst>
  </p:cSld>
  <p:clrMapOvr>
    <a:masterClrMapping/>
  </p:clrMapOvr>
  <p:transition>
    <p:cover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dirty="0"/>
              <a:t>State may not use false evidence to obtain a criminal conviction.  </a:t>
            </a:r>
            <a:r>
              <a:rPr lang="en-US" i="1" dirty="0" err="1"/>
              <a:t>Napue</a:t>
            </a:r>
            <a:r>
              <a:rPr lang="en-US" i="1" dirty="0"/>
              <a:t> v. Illinois</a:t>
            </a:r>
            <a:r>
              <a:rPr lang="en-US" dirty="0"/>
              <a:t>, 360 U.S. 264, 269 (1959).</a:t>
            </a:r>
          </a:p>
          <a:p>
            <a:r>
              <a:rPr lang="en-US" dirty="0"/>
              <a:t>Elements:</a:t>
            </a:r>
          </a:p>
          <a:p>
            <a:pPr marL="109728" indent="0">
              <a:buNone/>
            </a:pPr>
            <a:r>
              <a:rPr lang="en-US" dirty="0"/>
              <a:t>	1.	testimony was false</a:t>
            </a:r>
          </a:p>
          <a:p>
            <a:pPr marL="109728" indent="0">
              <a:buNone/>
            </a:pPr>
            <a:r>
              <a:rPr lang="en-US" dirty="0"/>
              <a:t>	2. 	knew or should have known  </a:t>
            </a:r>
          </a:p>
          <a:p>
            <a:pPr marL="109728" indent="0">
              <a:buNone/>
            </a:pPr>
            <a:r>
              <a:rPr lang="en-US" dirty="0"/>
              <a:t>	3.	material</a:t>
            </a:r>
          </a:p>
          <a:p>
            <a:pPr lvl="2" algn="just"/>
            <a:r>
              <a:rPr lang="en-US" dirty="0"/>
              <a:t>“</a:t>
            </a:r>
            <a:r>
              <a:rPr lang="en-US" i="1" dirty="0"/>
              <a:t>any</a:t>
            </a:r>
            <a:r>
              <a:rPr lang="en-US" dirty="0"/>
              <a:t> reasonable likelihood that the evidence </a:t>
            </a:r>
            <a:r>
              <a:rPr lang="en-US" i="1" dirty="0"/>
              <a:t>could have affected</a:t>
            </a:r>
            <a:r>
              <a:rPr lang="en-US" dirty="0"/>
              <a:t> the judgment of the jury.”</a:t>
            </a:r>
          </a:p>
          <a:p>
            <a:pPr lvl="1"/>
            <a:endParaRPr lang="en-US" dirty="0"/>
          </a:p>
        </p:txBody>
      </p:sp>
      <p:sp>
        <p:nvSpPr>
          <p:cNvPr id="3" name="Title 2"/>
          <p:cNvSpPr>
            <a:spLocks noGrp="1"/>
          </p:cNvSpPr>
          <p:nvPr>
            <p:ph type="title"/>
          </p:nvPr>
        </p:nvSpPr>
        <p:spPr/>
        <p:txBody>
          <a:bodyPr/>
          <a:lstStyle/>
          <a:p>
            <a:pPr algn="ctr"/>
            <a:r>
              <a:rPr lang="en-US" i="1" dirty="0"/>
              <a:t>Brady </a:t>
            </a:r>
            <a:r>
              <a:rPr lang="en-US" dirty="0"/>
              <a:t>Corollary - </a:t>
            </a:r>
            <a:r>
              <a:rPr lang="en-US" i="1" dirty="0" err="1"/>
              <a:t>Napue</a:t>
            </a:r>
            <a:endParaRPr lang="en-US" i="1" dirty="0"/>
          </a:p>
        </p:txBody>
      </p:sp>
    </p:spTree>
    <p:extLst>
      <p:ext uri="{BB962C8B-B14F-4D97-AF65-F5344CB8AC3E}">
        <p14:creationId xmlns:p14="http://schemas.microsoft.com/office/powerpoint/2010/main" val="1885237512"/>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80">
                                          <p:stCondLst>
                                            <p:cond delay="0"/>
                                          </p:stCondLst>
                                        </p:cTn>
                                        <p:tgtEl>
                                          <p:spTgt spid="2">
                                            <p:txEl>
                                              <p:pRg st="5" end="5"/>
                                            </p:txEl>
                                          </p:spTgt>
                                        </p:tgtEl>
                                      </p:cBhvr>
                                    </p:animEffect>
                                    <p:anim calcmode="lin" valueType="num">
                                      <p:cBhvr>
                                        <p:cTn id="33"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2">
                                            <p:txEl>
                                              <p:pRg st="5" end="5"/>
                                            </p:txEl>
                                          </p:spTgt>
                                        </p:tgtEl>
                                      </p:cBhvr>
                                      <p:to x="100000" y="60000"/>
                                    </p:animScale>
                                    <p:animScale>
                                      <p:cBhvr>
                                        <p:cTn id="39" dur="166" decel="50000">
                                          <p:stCondLst>
                                            <p:cond delay="676"/>
                                          </p:stCondLst>
                                        </p:cTn>
                                        <p:tgtEl>
                                          <p:spTgt spid="2">
                                            <p:txEl>
                                              <p:pRg st="5" end="5"/>
                                            </p:txEl>
                                          </p:spTgt>
                                        </p:tgtEl>
                                      </p:cBhvr>
                                      <p:to x="100000" y="100000"/>
                                    </p:animScale>
                                    <p:animScale>
                                      <p:cBhvr>
                                        <p:cTn id="40" dur="26">
                                          <p:stCondLst>
                                            <p:cond delay="1312"/>
                                          </p:stCondLst>
                                        </p:cTn>
                                        <p:tgtEl>
                                          <p:spTgt spid="2">
                                            <p:txEl>
                                              <p:pRg st="5" end="5"/>
                                            </p:txEl>
                                          </p:spTgt>
                                        </p:tgtEl>
                                      </p:cBhvr>
                                      <p:to x="100000" y="80000"/>
                                    </p:animScale>
                                    <p:animScale>
                                      <p:cBhvr>
                                        <p:cTn id="41" dur="166" decel="50000">
                                          <p:stCondLst>
                                            <p:cond delay="1338"/>
                                          </p:stCondLst>
                                        </p:cTn>
                                        <p:tgtEl>
                                          <p:spTgt spid="2">
                                            <p:txEl>
                                              <p:pRg st="5" end="5"/>
                                            </p:txEl>
                                          </p:spTgt>
                                        </p:tgtEl>
                                      </p:cBhvr>
                                      <p:to x="100000" y="100000"/>
                                    </p:animScale>
                                    <p:animScale>
                                      <p:cBhvr>
                                        <p:cTn id="42" dur="26">
                                          <p:stCondLst>
                                            <p:cond delay="1642"/>
                                          </p:stCondLst>
                                        </p:cTn>
                                        <p:tgtEl>
                                          <p:spTgt spid="2">
                                            <p:txEl>
                                              <p:pRg st="5" end="5"/>
                                            </p:txEl>
                                          </p:spTgt>
                                        </p:tgtEl>
                                      </p:cBhvr>
                                      <p:to x="100000" y="90000"/>
                                    </p:animScale>
                                    <p:animScale>
                                      <p:cBhvr>
                                        <p:cTn id="43" dur="166" decel="50000">
                                          <p:stCondLst>
                                            <p:cond delay="1668"/>
                                          </p:stCondLst>
                                        </p:cTn>
                                        <p:tgtEl>
                                          <p:spTgt spid="2">
                                            <p:txEl>
                                              <p:pRg st="5" end="5"/>
                                            </p:txEl>
                                          </p:spTgt>
                                        </p:tgtEl>
                                      </p:cBhvr>
                                      <p:to x="100000" y="100000"/>
                                    </p:animScale>
                                    <p:animScale>
                                      <p:cBhvr>
                                        <p:cTn id="44" dur="26">
                                          <p:stCondLst>
                                            <p:cond delay="1808"/>
                                          </p:stCondLst>
                                        </p:cTn>
                                        <p:tgtEl>
                                          <p:spTgt spid="2">
                                            <p:txEl>
                                              <p:pRg st="5" end="5"/>
                                            </p:txEl>
                                          </p:spTgt>
                                        </p:tgtEl>
                                      </p:cBhvr>
                                      <p:to x="100000" y="95000"/>
                                    </p:animScale>
                                    <p:animScale>
                                      <p:cBhvr>
                                        <p:cTn id="45" dur="166" decel="50000">
                                          <p:stCondLst>
                                            <p:cond delay="1834"/>
                                          </p:stCondLst>
                                        </p:cTn>
                                        <p:tgtEl>
                                          <p:spTgt spid="2">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a:t>Brady</a:t>
            </a:r>
            <a:r>
              <a:rPr lang="en-US" dirty="0"/>
              <a:t>, Jury Misconduct, Judicial Misconduct</a:t>
            </a:r>
          </a:p>
          <a:p>
            <a:r>
              <a:rPr lang="en-US" dirty="0"/>
              <a:t>NSC is getting the law wrong on many of these claims</a:t>
            </a:r>
          </a:p>
          <a:p>
            <a:r>
              <a:rPr lang="en-US" dirty="0"/>
              <a:t>Opens the door to independent federal review.</a:t>
            </a:r>
          </a:p>
        </p:txBody>
      </p:sp>
      <p:sp>
        <p:nvSpPr>
          <p:cNvPr id="3" name="Title 2"/>
          <p:cNvSpPr>
            <a:spLocks noGrp="1"/>
          </p:cNvSpPr>
          <p:nvPr>
            <p:ph type="title"/>
          </p:nvPr>
        </p:nvSpPr>
        <p:spPr/>
        <p:txBody>
          <a:bodyPr/>
          <a:lstStyle/>
          <a:p>
            <a:r>
              <a:rPr lang="en-US" dirty="0"/>
              <a:t>Beyond </a:t>
            </a:r>
            <a:r>
              <a:rPr lang="en-US" i="1" dirty="0"/>
              <a:t>Strickland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1383519"/>
            <a:ext cx="7848600" cy="4416562"/>
          </a:xfrm>
          <a:prstGeom prst="rect">
            <a:avLst/>
          </a:prstGeom>
        </p:spPr>
      </p:pic>
    </p:spTree>
    <p:extLst>
      <p:ext uri="{BB962C8B-B14F-4D97-AF65-F5344CB8AC3E}">
        <p14:creationId xmlns:p14="http://schemas.microsoft.com/office/powerpoint/2010/main" val="1806027939"/>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r>
              <a:rPr lang="en-US" dirty="0"/>
              <a:t>Over 150 Decision from NSC on </a:t>
            </a:r>
            <a:r>
              <a:rPr lang="en-US" i="1" dirty="0"/>
              <a:t>Brady</a:t>
            </a:r>
            <a:endParaRPr lang="en-US" dirty="0"/>
          </a:p>
          <a:p>
            <a:pPr algn="just"/>
            <a:r>
              <a:rPr lang="en-US" dirty="0"/>
              <a:t>Only </a:t>
            </a:r>
            <a:r>
              <a:rPr lang="en-US" dirty="0">
                <a:solidFill>
                  <a:srgbClr val="FF0000"/>
                </a:solidFill>
              </a:rPr>
              <a:t>FOUR</a:t>
            </a:r>
            <a:r>
              <a:rPr lang="en-US" dirty="0"/>
              <a:t> times has NSC found a </a:t>
            </a:r>
            <a:r>
              <a:rPr lang="en-US" i="1" dirty="0"/>
              <a:t>Brady </a:t>
            </a:r>
            <a:r>
              <a:rPr lang="en-US" dirty="0"/>
              <a:t>violation</a:t>
            </a:r>
          </a:p>
          <a:p>
            <a:pPr algn="just"/>
            <a:r>
              <a:rPr lang="en-US" dirty="0"/>
              <a:t>All four between 1996 and 2003</a:t>
            </a:r>
          </a:p>
          <a:p>
            <a:pPr algn="just"/>
            <a:endParaRPr lang="en-US" dirty="0"/>
          </a:p>
        </p:txBody>
      </p:sp>
      <p:sp>
        <p:nvSpPr>
          <p:cNvPr id="3" name="Title 2"/>
          <p:cNvSpPr>
            <a:spLocks noGrp="1"/>
          </p:cNvSpPr>
          <p:nvPr>
            <p:ph type="title"/>
          </p:nvPr>
        </p:nvSpPr>
        <p:spPr/>
        <p:txBody>
          <a:bodyPr/>
          <a:lstStyle/>
          <a:p>
            <a:pPr algn="ctr"/>
            <a:r>
              <a:rPr lang="en-US" i="1" dirty="0"/>
              <a:t>Brady </a:t>
            </a:r>
            <a:r>
              <a:rPr lang="en-US" dirty="0"/>
              <a:t>Trivia</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352800"/>
            <a:ext cx="4991672" cy="3327781"/>
          </a:xfrm>
          <a:prstGeom prst="rect">
            <a:avLst/>
          </a:prstGeom>
        </p:spPr>
      </p:pic>
    </p:spTree>
    <p:extLst>
      <p:ext uri="{BB962C8B-B14F-4D97-AF65-F5344CB8AC3E}">
        <p14:creationId xmlns:p14="http://schemas.microsoft.com/office/powerpoint/2010/main" val="2407992770"/>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On the Other Hand . . .</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2895600"/>
            <a:ext cx="6182851" cy="3733800"/>
          </a:xfrm>
        </p:spPr>
      </p:pic>
      <p:sp>
        <p:nvSpPr>
          <p:cNvPr id="9" name="Oval Callout 8"/>
          <p:cNvSpPr/>
          <p:nvPr/>
        </p:nvSpPr>
        <p:spPr>
          <a:xfrm>
            <a:off x="3733800" y="274638"/>
            <a:ext cx="4419600" cy="2826116"/>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“There is an epidemic of </a:t>
            </a:r>
            <a:r>
              <a:rPr lang="en-US" sz="2400" i="1" dirty="0"/>
              <a:t>Brady</a:t>
            </a:r>
            <a:r>
              <a:rPr lang="en-US" sz="2400" dirty="0"/>
              <a:t> violations abroad in the land.  Only judges can put a stop to it.”</a:t>
            </a:r>
          </a:p>
        </p:txBody>
      </p:sp>
      <p:sp>
        <p:nvSpPr>
          <p:cNvPr id="10" name="TextBox 9"/>
          <p:cNvSpPr txBox="1"/>
          <p:nvPr/>
        </p:nvSpPr>
        <p:spPr>
          <a:xfrm>
            <a:off x="5562600" y="2895600"/>
            <a:ext cx="3429000" cy="1200329"/>
          </a:xfrm>
          <a:prstGeom prst="rect">
            <a:avLst/>
          </a:prstGeom>
          <a:solidFill>
            <a:srgbClr val="FF0000"/>
          </a:solidFill>
        </p:spPr>
        <p:txBody>
          <a:bodyPr wrap="square" rtlCol="0">
            <a:spAutoFit/>
          </a:bodyPr>
          <a:lstStyle/>
          <a:p>
            <a:r>
              <a:rPr lang="en-US" i="1" dirty="0"/>
              <a:t>United States v. Olsen</a:t>
            </a:r>
            <a:r>
              <a:rPr lang="en-US" dirty="0"/>
              <a:t>, 737 F.3d 625, 626 (9</a:t>
            </a:r>
            <a:r>
              <a:rPr lang="en-US" baseline="30000" dirty="0"/>
              <a:t>th</a:t>
            </a:r>
            <a:r>
              <a:rPr lang="en-US" dirty="0"/>
              <a:t> Cir. 2013) (</a:t>
            </a:r>
            <a:r>
              <a:rPr lang="en-US" dirty="0" err="1"/>
              <a:t>Kozinski</a:t>
            </a:r>
            <a:r>
              <a:rPr lang="en-US" dirty="0"/>
              <a:t>, J., dissenting from denial of </a:t>
            </a:r>
            <a:r>
              <a:rPr lang="en-US" dirty="0" err="1"/>
              <a:t>en</a:t>
            </a:r>
            <a:r>
              <a:rPr lang="en-US" dirty="0"/>
              <a:t> banc petition)</a:t>
            </a:r>
          </a:p>
        </p:txBody>
      </p:sp>
      <p:pic>
        <p:nvPicPr>
          <p:cNvPr id="2" name="Picture 1"/>
          <p:cNvPicPr>
            <a:picLocks noChangeAspect="1"/>
          </p:cNvPicPr>
          <p:nvPr/>
        </p:nvPicPr>
        <p:blipFill>
          <a:blip r:embed="rId3"/>
          <a:stretch>
            <a:fillRect/>
          </a:stretch>
        </p:blipFill>
        <p:spPr>
          <a:xfrm>
            <a:off x="2462595" y="2921627"/>
            <a:ext cx="1457070" cy="1353429"/>
          </a:xfrm>
          <a:prstGeom prst="rect">
            <a:avLst/>
          </a:prstGeom>
        </p:spPr>
      </p:pic>
    </p:spTree>
    <p:extLst>
      <p:ext uri="{BB962C8B-B14F-4D97-AF65-F5344CB8AC3E}">
        <p14:creationId xmlns:p14="http://schemas.microsoft.com/office/powerpoint/2010/main" val="913058786"/>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2254 Habeas Cases Alone</a:t>
            </a:r>
          </a:p>
          <a:p>
            <a:r>
              <a:rPr lang="en-US" dirty="0"/>
              <a:t>Since 2003, Ninth Circuit has granted relief under </a:t>
            </a:r>
            <a:r>
              <a:rPr lang="en-US" i="1" dirty="0"/>
              <a:t>Brady </a:t>
            </a:r>
            <a:r>
              <a:rPr lang="en-US" dirty="0"/>
              <a:t>11 times</a:t>
            </a:r>
          </a:p>
          <a:p>
            <a:r>
              <a:rPr lang="en-US" dirty="0"/>
              <a:t>Move that back to 2000, 14 times</a:t>
            </a:r>
          </a:p>
          <a:p>
            <a:endParaRPr lang="en-US" dirty="0"/>
          </a:p>
          <a:p>
            <a:endParaRPr lang="en-US" dirty="0"/>
          </a:p>
        </p:txBody>
      </p:sp>
      <p:sp>
        <p:nvSpPr>
          <p:cNvPr id="3" name="Title 2"/>
          <p:cNvSpPr>
            <a:spLocks noGrp="1"/>
          </p:cNvSpPr>
          <p:nvPr>
            <p:ph type="title"/>
          </p:nvPr>
        </p:nvSpPr>
        <p:spPr/>
        <p:txBody>
          <a:bodyPr/>
          <a:lstStyle/>
          <a:p>
            <a:r>
              <a:rPr lang="en-US" dirty="0"/>
              <a:t>Ninth Circuit         </a:t>
            </a:r>
            <a:r>
              <a:rPr lang="en-US" i="1" dirty="0"/>
              <a:t>Brady</a:t>
            </a:r>
          </a:p>
        </p:txBody>
      </p:sp>
      <p:sp>
        <p:nvSpPr>
          <p:cNvPr id="4" name="Heart 3"/>
          <p:cNvSpPr/>
          <p:nvPr/>
        </p:nvSpPr>
        <p:spPr>
          <a:xfrm>
            <a:off x="4038600" y="457200"/>
            <a:ext cx="838200" cy="83820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60570" y="3488048"/>
            <a:ext cx="1148833" cy="1396620"/>
          </a:xfrm>
          <a:prstGeom prst="rect">
            <a:avLst/>
          </a:prstGeom>
        </p:spPr>
      </p:pic>
      <p:pic>
        <p:nvPicPr>
          <p:cNvPr id="6" name="Picture 5"/>
          <p:cNvPicPr>
            <a:picLocks noChangeAspect="1"/>
          </p:cNvPicPr>
          <p:nvPr/>
        </p:nvPicPr>
        <p:blipFill>
          <a:blip r:embed="rId4"/>
          <a:stretch>
            <a:fillRect/>
          </a:stretch>
        </p:blipFill>
        <p:spPr>
          <a:xfrm rot="10800000">
            <a:off x="2630473" y="3487227"/>
            <a:ext cx="1146147" cy="1396105"/>
          </a:xfrm>
          <a:prstGeom prst="rect">
            <a:avLst/>
          </a:prstGeom>
        </p:spPr>
      </p:pic>
      <p:pic>
        <p:nvPicPr>
          <p:cNvPr id="7" name="Picture 6"/>
          <p:cNvPicPr>
            <a:picLocks noChangeAspect="1"/>
          </p:cNvPicPr>
          <p:nvPr/>
        </p:nvPicPr>
        <p:blipFill>
          <a:blip r:embed="rId4"/>
          <a:stretch>
            <a:fillRect/>
          </a:stretch>
        </p:blipFill>
        <p:spPr>
          <a:xfrm rot="10800000">
            <a:off x="3884625" y="3478781"/>
            <a:ext cx="1146147" cy="1396105"/>
          </a:xfrm>
          <a:prstGeom prst="rect">
            <a:avLst/>
          </a:prstGeom>
        </p:spPr>
      </p:pic>
      <p:pic>
        <p:nvPicPr>
          <p:cNvPr id="8" name="Picture 7"/>
          <p:cNvPicPr>
            <a:picLocks noChangeAspect="1"/>
          </p:cNvPicPr>
          <p:nvPr/>
        </p:nvPicPr>
        <p:blipFill>
          <a:blip r:embed="rId4"/>
          <a:stretch>
            <a:fillRect/>
          </a:stretch>
        </p:blipFill>
        <p:spPr>
          <a:xfrm rot="10800000">
            <a:off x="5097690" y="3478781"/>
            <a:ext cx="1146147" cy="1396105"/>
          </a:xfrm>
          <a:prstGeom prst="rect">
            <a:avLst/>
          </a:prstGeom>
        </p:spPr>
      </p:pic>
      <p:pic>
        <p:nvPicPr>
          <p:cNvPr id="9" name="Picture 8"/>
          <p:cNvPicPr>
            <a:picLocks noChangeAspect="1"/>
          </p:cNvPicPr>
          <p:nvPr/>
        </p:nvPicPr>
        <p:blipFill>
          <a:blip r:embed="rId4"/>
          <a:stretch>
            <a:fillRect/>
          </a:stretch>
        </p:blipFill>
        <p:spPr>
          <a:xfrm rot="10800000">
            <a:off x="6419657" y="3508522"/>
            <a:ext cx="1146147" cy="1396105"/>
          </a:xfrm>
          <a:prstGeom prst="rect">
            <a:avLst/>
          </a:prstGeom>
        </p:spPr>
      </p:pic>
      <p:pic>
        <p:nvPicPr>
          <p:cNvPr id="10" name="Picture 9"/>
          <p:cNvPicPr>
            <a:picLocks noChangeAspect="1"/>
          </p:cNvPicPr>
          <p:nvPr/>
        </p:nvPicPr>
        <p:blipFill>
          <a:blip r:embed="rId4"/>
          <a:stretch>
            <a:fillRect/>
          </a:stretch>
        </p:blipFill>
        <p:spPr>
          <a:xfrm rot="10800000">
            <a:off x="2644003" y="4948358"/>
            <a:ext cx="1146147" cy="1396105"/>
          </a:xfrm>
          <a:prstGeom prst="rect">
            <a:avLst/>
          </a:prstGeom>
        </p:spPr>
      </p:pic>
      <p:pic>
        <p:nvPicPr>
          <p:cNvPr id="11" name="Picture 10"/>
          <p:cNvPicPr>
            <a:picLocks noChangeAspect="1"/>
          </p:cNvPicPr>
          <p:nvPr/>
        </p:nvPicPr>
        <p:blipFill>
          <a:blip r:embed="rId4"/>
          <a:stretch>
            <a:fillRect/>
          </a:stretch>
        </p:blipFill>
        <p:spPr>
          <a:xfrm rot="10800000">
            <a:off x="1333852" y="4948358"/>
            <a:ext cx="1146147" cy="1396105"/>
          </a:xfrm>
          <a:prstGeom prst="rect">
            <a:avLst/>
          </a:prstGeom>
        </p:spPr>
      </p:pic>
      <p:pic>
        <p:nvPicPr>
          <p:cNvPr id="12" name="Picture 11"/>
          <p:cNvPicPr>
            <a:picLocks noChangeAspect="1"/>
          </p:cNvPicPr>
          <p:nvPr/>
        </p:nvPicPr>
        <p:blipFill>
          <a:blip r:embed="rId4"/>
          <a:stretch>
            <a:fillRect/>
          </a:stretch>
        </p:blipFill>
        <p:spPr>
          <a:xfrm rot="10800000">
            <a:off x="137271" y="4948358"/>
            <a:ext cx="1146147" cy="1396105"/>
          </a:xfrm>
          <a:prstGeom prst="rect">
            <a:avLst/>
          </a:prstGeom>
        </p:spPr>
      </p:pic>
      <p:pic>
        <p:nvPicPr>
          <p:cNvPr id="13" name="Picture 12"/>
          <p:cNvPicPr>
            <a:picLocks noChangeAspect="1"/>
          </p:cNvPicPr>
          <p:nvPr/>
        </p:nvPicPr>
        <p:blipFill>
          <a:blip r:embed="rId4"/>
          <a:stretch>
            <a:fillRect/>
          </a:stretch>
        </p:blipFill>
        <p:spPr>
          <a:xfrm rot="10800000">
            <a:off x="7784175" y="3477289"/>
            <a:ext cx="1146147" cy="1396105"/>
          </a:xfrm>
          <a:prstGeom prst="rect">
            <a:avLst/>
          </a:prstGeom>
        </p:spPr>
      </p:pic>
      <p:pic>
        <p:nvPicPr>
          <p:cNvPr id="14" name="Picture 13"/>
          <p:cNvPicPr>
            <a:picLocks noChangeAspect="1"/>
          </p:cNvPicPr>
          <p:nvPr/>
        </p:nvPicPr>
        <p:blipFill>
          <a:blip r:embed="rId4"/>
          <a:stretch>
            <a:fillRect/>
          </a:stretch>
        </p:blipFill>
        <p:spPr>
          <a:xfrm rot="10800000">
            <a:off x="5125249" y="4948358"/>
            <a:ext cx="1146147" cy="1396105"/>
          </a:xfrm>
          <a:prstGeom prst="rect">
            <a:avLst/>
          </a:prstGeom>
        </p:spPr>
      </p:pic>
      <p:pic>
        <p:nvPicPr>
          <p:cNvPr id="15" name="Picture 14"/>
          <p:cNvPicPr>
            <a:picLocks noChangeAspect="1"/>
          </p:cNvPicPr>
          <p:nvPr/>
        </p:nvPicPr>
        <p:blipFill>
          <a:blip r:embed="rId4"/>
          <a:stretch>
            <a:fillRect/>
          </a:stretch>
        </p:blipFill>
        <p:spPr>
          <a:xfrm rot="10800000">
            <a:off x="3884626" y="4948358"/>
            <a:ext cx="1146147" cy="1396105"/>
          </a:xfrm>
          <a:prstGeom prst="rect">
            <a:avLst/>
          </a:prstGeom>
        </p:spPr>
      </p:pic>
      <p:pic>
        <p:nvPicPr>
          <p:cNvPr id="16" name="Picture 15"/>
          <p:cNvPicPr>
            <a:picLocks noChangeAspect="1"/>
          </p:cNvPicPr>
          <p:nvPr/>
        </p:nvPicPr>
        <p:blipFill>
          <a:blip r:embed="rId4"/>
          <a:stretch>
            <a:fillRect/>
          </a:stretch>
        </p:blipFill>
        <p:spPr>
          <a:xfrm rot="10800000">
            <a:off x="6434178" y="4948357"/>
            <a:ext cx="1146147" cy="1396105"/>
          </a:xfrm>
          <a:prstGeom prst="rect">
            <a:avLst/>
          </a:prstGeom>
        </p:spPr>
      </p:pic>
      <p:pic>
        <p:nvPicPr>
          <p:cNvPr id="17" name="Picture 16"/>
          <p:cNvPicPr>
            <a:picLocks noChangeAspect="1"/>
          </p:cNvPicPr>
          <p:nvPr/>
        </p:nvPicPr>
        <p:blipFill>
          <a:blip r:embed="rId4"/>
          <a:stretch>
            <a:fillRect/>
          </a:stretch>
        </p:blipFill>
        <p:spPr>
          <a:xfrm rot="10800000">
            <a:off x="7777852" y="4948356"/>
            <a:ext cx="1146147" cy="1396105"/>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361614" y="3476774"/>
            <a:ext cx="1148833" cy="1396620"/>
          </a:xfrm>
          <a:prstGeom prst="rect">
            <a:avLst/>
          </a:prstGeom>
        </p:spPr>
      </p:pic>
    </p:spTree>
    <p:extLst>
      <p:ext uri="{BB962C8B-B14F-4D97-AF65-F5344CB8AC3E}">
        <p14:creationId xmlns:p14="http://schemas.microsoft.com/office/powerpoint/2010/main" val="2804372058"/>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ntr" presetSubtype="16"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par>
                                <p:cTn id="57" presetID="53" presetClass="entr" presetSubtype="16"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53" presetClass="entr" presetSubtype="16"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par>
                                <p:cTn id="67" presetID="53" presetClass="entr" presetSubtype="16"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500" fill="hold"/>
                                        <p:tgtEl>
                                          <p:spTgt spid="15"/>
                                        </p:tgtEl>
                                        <p:attrNameLst>
                                          <p:attrName>ppt_w</p:attrName>
                                        </p:attrNameLst>
                                      </p:cBhvr>
                                      <p:tavLst>
                                        <p:tav tm="0">
                                          <p:val>
                                            <p:fltVal val="0"/>
                                          </p:val>
                                        </p:tav>
                                        <p:tav tm="100000">
                                          <p:val>
                                            <p:strVal val="#ppt_w"/>
                                          </p:val>
                                        </p:tav>
                                      </p:tavLst>
                                    </p:anim>
                                    <p:anim calcmode="lin" valueType="num">
                                      <p:cBhvr>
                                        <p:cTn id="70" dur="500" fill="hold"/>
                                        <p:tgtEl>
                                          <p:spTgt spid="15"/>
                                        </p:tgtEl>
                                        <p:attrNameLst>
                                          <p:attrName>ppt_h</p:attrName>
                                        </p:attrNameLst>
                                      </p:cBhvr>
                                      <p:tavLst>
                                        <p:tav tm="0">
                                          <p:val>
                                            <p:fltVal val="0"/>
                                          </p:val>
                                        </p:tav>
                                        <p:tav tm="100000">
                                          <p:val>
                                            <p:strVal val="#ppt_h"/>
                                          </p:val>
                                        </p:tav>
                                      </p:tavLst>
                                    </p:anim>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
                                            <p:txEl>
                                              <p:pRg st="2" end="2"/>
                                            </p:txEl>
                                          </p:spTgt>
                                        </p:tgtEl>
                                        <p:attrNameLst>
                                          <p:attrName>style.visibility</p:attrName>
                                        </p:attrNameLst>
                                      </p:cBhvr>
                                      <p:to>
                                        <p:strVal val="visible"/>
                                      </p:to>
                                    </p:set>
                                    <p:anim calcmode="lin" valueType="num">
                                      <p:cBhvr additive="base">
                                        <p:cTn id="7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500" fill="hold"/>
                                        <p:tgtEl>
                                          <p:spTgt spid="14"/>
                                        </p:tgtEl>
                                        <p:attrNameLst>
                                          <p:attrName>ppt_w</p:attrName>
                                        </p:attrNameLst>
                                      </p:cBhvr>
                                      <p:tavLst>
                                        <p:tav tm="0">
                                          <p:val>
                                            <p:fltVal val="0"/>
                                          </p:val>
                                        </p:tav>
                                        <p:tav tm="100000">
                                          <p:val>
                                            <p:strVal val="#ppt_w"/>
                                          </p:val>
                                        </p:tav>
                                      </p:tavLst>
                                    </p:anim>
                                    <p:anim calcmode="lin" valueType="num">
                                      <p:cBhvr>
                                        <p:cTn id="83" dur="500" fill="hold"/>
                                        <p:tgtEl>
                                          <p:spTgt spid="14"/>
                                        </p:tgtEl>
                                        <p:attrNameLst>
                                          <p:attrName>ppt_h</p:attrName>
                                        </p:attrNameLst>
                                      </p:cBhvr>
                                      <p:tavLst>
                                        <p:tav tm="0">
                                          <p:val>
                                            <p:fltVal val="0"/>
                                          </p:val>
                                        </p:tav>
                                        <p:tav tm="100000">
                                          <p:val>
                                            <p:strVal val="#ppt_h"/>
                                          </p:val>
                                        </p:tav>
                                      </p:tavLst>
                                    </p:anim>
                                    <p:animEffect transition="in" filter="fade">
                                      <p:cBhvr>
                                        <p:cTn id="84" dur="500"/>
                                        <p:tgtEl>
                                          <p:spTgt spid="14"/>
                                        </p:tgtEl>
                                      </p:cBhvr>
                                    </p:animEffect>
                                  </p:childTnLst>
                                </p:cTn>
                              </p:par>
                              <p:par>
                                <p:cTn id="85" presetID="53" presetClass="entr" presetSubtype="16"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p:cTn id="87" dur="500" fill="hold"/>
                                        <p:tgtEl>
                                          <p:spTgt spid="16"/>
                                        </p:tgtEl>
                                        <p:attrNameLst>
                                          <p:attrName>ppt_w</p:attrName>
                                        </p:attrNameLst>
                                      </p:cBhvr>
                                      <p:tavLst>
                                        <p:tav tm="0">
                                          <p:val>
                                            <p:fltVal val="0"/>
                                          </p:val>
                                        </p:tav>
                                        <p:tav tm="100000">
                                          <p:val>
                                            <p:strVal val="#ppt_w"/>
                                          </p:val>
                                        </p:tav>
                                      </p:tavLst>
                                    </p:anim>
                                    <p:anim calcmode="lin" valueType="num">
                                      <p:cBhvr>
                                        <p:cTn id="88" dur="500" fill="hold"/>
                                        <p:tgtEl>
                                          <p:spTgt spid="16"/>
                                        </p:tgtEl>
                                        <p:attrNameLst>
                                          <p:attrName>ppt_h</p:attrName>
                                        </p:attrNameLst>
                                      </p:cBhvr>
                                      <p:tavLst>
                                        <p:tav tm="0">
                                          <p:val>
                                            <p:fltVal val="0"/>
                                          </p:val>
                                        </p:tav>
                                        <p:tav tm="100000">
                                          <p:val>
                                            <p:strVal val="#ppt_h"/>
                                          </p:val>
                                        </p:tav>
                                      </p:tavLst>
                                    </p:anim>
                                    <p:animEffect transition="in" filter="fade">
                                      <p:cBhvr>
                                        <p:cTn id="89" dur="500"/>
                                        <p:tgtEl>
                                          <p:spTgt spid="16"/>
                                        </p:tgtEl>
                                      </p:cBhvr>
                                    </p:animEffect>
                                  </p:childTnLst>
                                </p:cTn>
                              </p:par>
                              <p:par>
                                <p:cTn id="90" presetID="53" presetClass="entr" presetSubtype="16"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animEffect transition="in" filter="fade">
                                      <p:cBhvr>
                                        <p:cTn id="9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5300472"/>
          </a:xfrm>
        </p:spPr>
        <p:txBody>
          <a:bodyPr>
            <a:normAutofit fontScale="85000" lnSpcReduction="10000"/>
          </a:bodyPr>
          <a:lstStyle/>
          <a:p>
            <a:r>
              <a:rPr lang="en-US" i="1" dirty="0"/>
              <a:t>Browning v. Baker</a:t>
            </a:r>
            <a:r>
              <a:rPr lang="en-US" dirty="0"/>
              <a:t>, 871 F.3d 941 (9</a:t>
            </a:r>
            <a:r>
              <a:rPr lang="en-US" baseline="30000" dirty="0"/>
              <a:t>th</a:t>
            </a:r>
            <a:r>
              <a:rPr lang="en-US" dirty="0"/>
              <a:t> Cir. 2017)</a:t>
            </a:r>
            <a:endParaRPr lang="en-US" i="1" dirty="0"/>
          </a:p>
          <a:p>
            <a:r>
              <a:rPr lang="en-US" i="1" dirty="0"/>
              <a:t>Comstock v. Humphries</a:t>
            </a:r>
            <a:r>
              <a:rPr lang="en-US" dirty="0"/>
              <a:t>, 786 F.3d 701 (9th Cir. 2015) </a:t>
            </a:r>
          </a:p>
          <a:p>
            <a:r>
              <a:rPr lang="en-US" i="1" dirty="0"/>
              <a:t>Amado v. Gonzalez</a:t>
            </a:r>
            <a:r>
              <a:rPr lang="en-US" dirty="0"/>
              <a:t>, 758 F.3d 1119 (9th Cir. 2014) </a:t>
            </a:r>
          </a:p>
          <a:p>
            <a:r>
              <a:rPr lang="en-US" i="1" dirty="0"/>
              <a:t>Aguilar v. Woodford</a:t>
            </a:r>
            <a:r>
              <a:rPr lang="en-US" dirty="0"/>
              <a:t>, 725 F.3d 970 (9th Cir. 2013)</a:t>
            </a:r>
          </a:p>
          <a:p>
            <a:r>
              <a:rPr lang="en-US" i="1" dirty="0" err="1"/>
              <a:t>Milke</a:t>
            </a:r>
            <a:r>
              <a:rPr lang="en-US" i="1" dirty="0"/>
              <a:t> v. Ryan</a:t>
            </a:r>
            <a:r>
              <a:rPr lang="en-US" dirty="0"/>
              <a:t>, 711 F.3d 998 (9th Cir. 2013)</a:t>
            </a:r>
          </a:p>
          <a:p>
            <a:r>
              <a:rPr lang="en-US" i="1" dirty="0"/>
              <a:t>Phillips v. </a:t>
            </a:r>
            <a:r>
              <a:rPr lang="en-US" i="1" dirty="0" err="1"/>
              <a:t>Ornoski</a:t>
            </a:r>
            <a:r>
              <a:rPr lang="en-US" dirty="0"/>
              <a:t>, 673 F.3d 1168 (9th Cir. 2012)</a:t>
            </a:r>
          </a:p>
          <a:p>
            <a:r>
              <a:rPr lang="en-US" i="1" dirty="0"/>
              <a:t>Maxwell v. Roe</a:t>
            </a:r>
            <a:r>
              <a:rPr lang="en-US" dirty="0"/>
              <a:t>, 628 F.3d 486 (9th Cir. 2010)	</a:t>
            </a:r>
          </a:p>
          <a:p>
            <a:r>
              <a:rPr lang="en-US" i="1" dirty="0"/>
              <a:t>Silva v. Brown</a:t>
            </a:r>
            <a:r>
              <a:rPr lang="en-US" dirty="0"/>
              <a:t>, 416 F.3d 980 (9th Cir. 2005)</a:t>
            </a:r>
          </a:p>
          <a:p>
            <a:r>
              <a:rPr lang="en-US" i="1" dirty="0"/>
              <a:t>Gantt v. Roe</a:t>
            </a:r>
            <a:r>
              <a:rPr lang="en-US" dirty="0"/>
              <a:t>, 389 F.3d 908 (9th Cir. 2004)</a:t>
            </a:r>
          </a:p>
          <a:p>
            <a:r>
              <a:rPr lang="en-US" i="1" dirty="0"/>
              <a:t>Bailey v. Rae</a:t>
            </a:r>
            <a:r>
              <a:rPr lang="en-US" dirty="0"/>
              <a:t>, 339 F.3d 1107 (9th Cir. 2003)</a:t>
            </a:r>
          </a:p>
          <a:p>
            <a:r>
              <a:rPr lang="en-US" i="1" dirty="0"/>
              <a:t>Goldstein v. Harris</a:t>
            </a:r>
            <a:r>
              <a:rPr lang="en-US" dirty="0"/>
              <a:t>, 82 F. </a:t>
            </a:r>
            <a:r>
              <a:rPr lang="en-US" dirty="0" err="1"/>
              <a:t>App’x</a:t>
            </a:r>
            <a:r>
              <a:rPr lang="en-US" dirty="0"/>
              <a:t> 592 (9th Cir. 2003) </a:t>
            </a:r>
          </a:p>
          <a:p>
            <a:r>
              <a:rPr lang="en-US" i="1" dirty="0"/>
              <a:t>Benn v. Lambert</a:t>
            </a:r>
            <a:r>
              <a:rPr lang="en-US" dirty="0"/>
              <a:t>, 283 F.3d 1040 (9th Cir. 2002) </a:t>
            </a:r>
          </a:p>
          <a:p>
            <a:r>
              <a:rPr lang="en-US" i="1" dirty="0"/>
              <a:t>Killian v. Poole</a:t>
            </a:r>
            <a:r>
              <a:rPr lang="en-US" dirty="0"/>
              <a:t>, 282 F.3d 1204 (9th Cir. 2002)</a:t>
            </a:r>
          </a:p>
          <a:p>
            <a:r>
              <a:rPr lang="en-US" i="1" dirty="0"/>
              <a:t>Paradis v. </a:t>
            </a:r>
            <a:r>
              <a:rPr lang="en-US" i="1" dirty="0" err="1"/>
              <a:t>Arave</a:t>
            </a:r>
            <a:r>
              <a:rPr lang="en-US" dirty="0"/>
              <a:t>, 240 F.3d 1169 (9th Cir. 2001)</a:t>
            </a:r>
          </a:p>
        </p:txBody>
      </p:sp>
      <p:sp>
        <p:nvSpPr>
          <p:cNvPr id="3" name="Title 2"/>
          <p:cNvSpPr>
            <a:spLocks noGrp="1"/>
          </p:cNvSpPr>
          <p:nvPr>
            <p:ph type="title"/>
          </p:nvPr>
        </p:nvSpPr>
        <p:spPr/>
        <p:txBody>
          <a:bodyPr>
            <a:normAutofit/>
          </a:bodyPr>
          <a:lstStyle/>
          <a:p>
            <a:pPr algn="ctr"/>
            <a:r>
              <a:rPr lang="en-US" sz="3600" dirty="0"/>
              <a:t>The Upside Down Happy </a:t>
            </a:r>
            <a:r>
              <a:rPr lang="en-US" sz="3600" dirty="0" err="1"/>
              <a:t>Kozinski’s</a:t>
            </a:r>
            <a:endParaRPr lang="en-US" sz="3600" dirty="0"/>
          </a:p>
        </p:txBody>
      </p:sp>
    </p:spTree>
    <p:extLst>
      <p:ext uri="{BB962C8B-B14F-4D97-AF65-F5344CB8AC3E}">
        <p14:creationId xmlns:p14="http://schemas.microsoft.com/office/powerpoint/2010/main" val="4202580424"/>
      </p:ext>
    </p:extLst>
  </p:cSld>
  <p:clrMapOvr>
    <a:masterClrMapping/>
  </p:clrMapOvr>
  <p:transition>
    <p:cover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12974</TotalTime>
  <Words>2021</Words>
  <Application>Microsoft Office PowerPoint</Application>
  <PresentationFormat>On-screen Show (4:3)</PresentationFormat>
  <Paragraphs>221</Paragraphs>
  <Slides>50</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Bauhaus 93</vt:lpstr>
      <vt:lpstr>Calibri</vt:lpstr>
      <vt:lpstr>Lucida Sans Unicode</vt:lpstr>
      <vt:lpstr>Verdana</vt:lpstr>
      <vt:lpstr>Wingdings 2</vt:lpstr>
      <vt:lpstr>Wingdings 3</vt:lpstr>
      <vt:lpstr>Concourse</vt:lpstr>
      <vt:lpstr>Beyond Strickland: The Search for Other Kinds of Golden Tickets</vt:lpstr>
      <vt:lpstr>Life is like a game of chess . . .</vt:lpstr>
      <vt:lpstr>Claims Beyond IAC</vt:lpstr>
      <vt:lpstr>Brady Standard</vt:lpstr>
      <vt:lpstr>Brady Corollary - Napue</vt:lpstr>
      <vt:lpstr>Brady Trivia</vt:lpstr>
      <vt:lpstr>On the Other Hand . . .</vt:lpstr>
      <vt:lpstr>Ninth Circuit         Brady</vt:lpstr>
      <vt:lpstr>The Upside Down Happy Kozinski’s</vt:lpstr>
      <vt:lpstr>Brady – How the NSC Gets It Wrong</vt:lpstr>
      <vt:lpstr>Case Studies: Brady and Napue</vt:lpstr>
      <vt:lpstr>This Really Happened</vt:lpstr>
      <vt:lpstr>This Really Happened</vt:lpstr>
      <vt:lpstr>This Really Happened</vt:lpstr>
      <vt:lpstr>This Really Happened</vt:lpstr>
      <vt:lpstr>This Really Happened</vt:lpstr>
      <vt:lpstr>Brady Questions</vt:lpstr>
      <vt:lpstr>This Also Really Happened</vt:lpstr>
      <vt:lpstr>This Also Really Happened</vt:lpstr>
      <vt:lpstr>Lessons?</vt:lpstr>
      <vt:lpstr>Sources of Brady Material</vt:lpstr>
      <vt:lpstr>Jury Misconduct</vt:lpstr>
      <vt:lpstr>A New Avenue for Investigation</vt:lpstr>
      <vt:lpstr>Other Internal Jury Misconduct</vt:lpstr>
      <vt:lpstr>Juror Misconduct</vt:lpstr>
      <vt:lpstr>Case Studies:  Juror Misconduct </vt:lpstr>
      <vt:lpstr>Las Vegas’s Finest</vt:lpstr>
      <vt:lpstr>Las Vegas’s Finest</vt:lpstr>
      <vt:lpstr>External Influence in Federal Court</vt:lpstr>
      <vt:lpstr>External Influence</vt:lpstr>
      <vt:lpstr>Tracking Down Jurors</vt:lpstr>
      <vt:lpstr>Another Example</vt:lpstr>
      <vt:lpstr>Case Studies:  Judicial Misconduct </vt:lpstr>
      <vt:lpstr>Nevada and Judicial Bias</vt:lpstr>
      <vt:lpstr>Judicial Misconduct</vt:lpstr>
      <vt:lpstr>Judicial Misconduct</vt:lpstr>
      <vt:lpstr>Rippo v. Baker</vt:lpstr>
      <vt:lpstr>Rippo v. Baker</vt:lpstr>
      <vt:lpstr>Rippo v. Baker</vt:lpstr>
      <vt:lpstr>Federal Review</vt:lpstr>
      <vt:lpstr>Important Investigation Point</vt:lpstr>
      <vt:lpstr>PowerPoint Presentation</vt:lpstr>
      <vt:lpstr>PowerPoint Presentation</vt:lpstr>
      <vt:lpstr>Flawed Scientific Evidence</vt:lpstr>
      <vt:lpstr>PowerPoint Presentation</vt:lpstr>
      <vt:lpstr>PowerPoint Presentation</vt:lpstr>
      <vt:lpstr>PowerPoint Presentation</vt:lpstr>
      <vt:lpstr>PowerPoint Presentation</vt:lpstr>
      <vt:lpstr>PowerPoint Presentation</vt:lpstr>
      <vt:lpstr>Beyond Strickland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Prosecutorial Misconduct Issues in Final Argument</dc:title>
  <dc:creator>Julian Gregory</dc:creator>
  <cp:lastModifiedBy>Amelia Bizzaro</cp:lastModifiedBy>
  <cp:revision>539</cp:revision>
  <cp:lastPrinted>2017-10-24T17:13:48Z</cp:lastPrinted>
  <dcterms:created xsi:type="dcterms:W3CDTF">2010-01-06T16:21:59Z</dcterms:created>
  <dcterms:modified xsi:type="dcterms:W3CDTF">2019-12-05T19:36:21Z</dcterms:modified>
</cp:coreProperties>
</file>